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636" r:id="rId2"/>
    <p:sldId id="624" r:id="rId3"/>
    <p:sldId id="626" r:id="rId4"/>
    <p:sldId id="615" r:id="rId5"/>
    <p:sldId id="638" r:id="rId6"/>
    <p:sldId id="637" r:id="rId7"/>
    <p:sldId id="639" r:id="rId8"/>
    <p:sldId id="618" r:id="rId9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1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YTINH" initials="M" lastIdx="1" clrIdx="0">
    <p:extLst>
      <p:ext uri="{19B8F6BF-5375-455C-9EA6-DF929625EA0E}">
        <p15:presenceInfo xmlns:p15="http://schemas.microsoft.com/office/powerpoint/2012/main" userId="MAYTIN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DF3"/>
    <a:srgbClr val="0076B7"/>
    <a:srgbClr val="FFC000"/>
    <a:srgbClr val="A5A5A5"/>
    <a:srgbClr val="ED7D31"/>
    <a:srgbClr val="5B9BD5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364" autoAdjust="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931"/>
        <p:guide pos="121"/>
      </p:guideLst>
    </p:cSldViewPr>
  </p:slideViewPr>
  <p:outlineViewPr>
    <p:cViewPr>
      <p:scale>
        <a:sx n="33" d="100"/>
        <a:sy n="33" d="100"/>
      </p:scale>
      <p:origin x="0" y="2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246"/>
    </p:cViewPr>
  </p:sorterViewPr>
  <p:notesViewPr>
    <p:cSldViewPr snapToGrid="0">
      <p:cViewPr varScale="1">
        <p:scale>
          <a:sx n="64" d="100"/>
          <a:sy n="64" d="100"/>
        </p:scale>
        <p:origin x="291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9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918A2-1285-4F47-8BDC-3606F3890E45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9" y="6456614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F0A05-C282-45D9-9155-EFB68086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1622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CE268-13D4-4D18-B910-78FE6AB911CA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4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4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4AB9C-2193-40F1-8D82-76DB3A932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6455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32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21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14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82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780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38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4AB9C-2193-40F1-8D82-76DB3A93214C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7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9" name="Group 57"/>
          <p:cNvGrpSpPr/>
          <p:nvPr/>
        </p:nvGrpSpPr>
        <p:grpSpPr bwMode="auto">
          <a:xfrm>
            <a:off x="0" y="6245226"/>
            <a:ext cx="12192000" cy="612775"/>
            <a:chOff x="0" y="3934"/>
            <a:chExt cx="5760" cy="386"/>
          </a:xfrm>
        </p:grpSpPr>
        <p:sp>
          <p:nvSpPr>
            <p:cNvPr id="3127" name="Rectangle 55"/>
            <p:cNvSpPr>
              <a:spLocks noChangeArrowheads="1"/>
            </p:cNvSpPr>
            <p:nvPr userDrawn="1"/>
          </p:nvSpPr>
          <p:spPr bwMode="gray">
            <a:xfrm>
              <a:off x="0" y="4064"/>
              <a:ext cx="5760" cy="2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3128" name="Freeform 56"/>
            <p:cNvSpPr/>
            <p:nvPr userDrawn="1"/>
          </p:nvSpPr>
          <p:spPr bwMode="gray">
            <a:xfrm>
              <a:off x="4425" y="3934"/>
              <a:ext cx="1335" cy="194"/>
            </a:xfrm>
            <a:custGeom>
              <a:avLst/>
              <a:gdLst>
                <a:gd name="T0" fmla="*/ 0 w 1335"/>
                <a:gd name="T1" fmla="*/ 137 h 194"/>
                <a:gd name="T2" fmla="*/ 229 w 1335"/>
                <a:gd name="T3" fmla="*/ 0 h 194"/>
                <a:gd name="T4" fmla="*/ 1335 w 1335"/>
                <a:gd name="T5" fmla="*/ 2 h 194"/>
                <a:gd name="T6" fmla="*/ 1335 w 1335"/>
                <a:gd name="T7" fmla="*/ 194 h 194"/>
                <a:gd name="T8" fmla="*/ 87 w 1335"/>
                <a:gd name="T9" fmla="*/ 194 h 194"/>
                <a:gd name="T10" fmla="*/ 0 w 1335"/>
                <a:gd name="T11" fmla="*/ 1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5" h="194">
                  <a:moveTo>
                    <a:pt x="0" y="137"/>
                  </a:moveTo>
                  <a:lnTo>
                    <a:pt x="229" y="0"/>
                  </a:lnTo>
                  <a:lnTo>
                    <a:pt x="1335" y="2"/>
                  </a:lnTo>
                  <a:lnTo>
                    <a:pt x="1335" y="194"/>
                  </a:lnTo>
                  <a:lnTo>
                    <a:pt x="87" y="194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800">
                <a:solidFill>
                  <a:srgbClr val="000000"/>
                </a:solidFill>
              </a:endParaRPr>
            </a:p>
          </p:txBody>
        </p:sp>
      </p:grp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477001"/>
            <a:ext cx="28448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0B2EEF47-D548-453C-A231-B028CF164969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7823200" y="6477001"/>
            <a:ext cx="38608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 b="0"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572000" y="6477001"/>
            <a:ext cx="28448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8E36FFAC-D448-49D4-8E2E-B4E436F26880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828800" y="5638800"/>
            <a:ext cx="8940800" cy="381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600" b="1">
                <a:solidFill>
                  <a:schemeClr val="folHlink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4953000"/>
            <a:ext cx="9855200" cy="762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" name="TextBox 15"/>
          <p:cNvSpPr txBox="1"/>
          <p:nvPr userDrawn="1"/>
        </p:nvSpPr>
        <p:spPr>
          <a:xfrm>
            <a:off x="711200" y="6497057"/>
            <a:ext cx="11148789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>
                <a:solidFill>
                  <a:srgbClr val="FFFFFF"/>
                </a:solidFill>
                <a:latin typeface="Times New Roman" panose="02020603050405020304" pitchFamily="18"/>
                <a:cs typeface="Times New Roman" panose="02020603050405020304" pitchFamily="18"/>
              </a:rPr>
              <a:t>Giám định chi phí KCB BHYT tập trung - Ban Thực hiện chính sách BHYT – BHXH Việt Nam</a:t>
            </a:r>
            <a:endParaRPr lang="en-GB" sz="1400" b="1">
              <a:solidFill>
                <a:srgbClr val="FFFFFF"/>
              </a:solidFill>
              <a:latin typeface="Times New Roman" panose="02020603050405020304" pitchFamily="18"/>
              <a:cs typeface="Times New Roman" panose="02020603050405020304" pitchFamily="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92" y="1172895"/>
            <a:ext cx="11671442" cy="522790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A18313-E581-426D-B9FB-2C348F6DF2EF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91AA9-CC82-4D28-BF11-F50E9926BECB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6DFBE2-78D9-4C66-A1FC-D91BF7D2CF8E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54F36-CADA-47A8-8FBA-5D89BF8455C3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38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0"/>
            <a:ext cx="538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379865-0B77-4D47-AEFF-937437415C52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6EA06-9257-4336-BEC3-64BB1ACC2043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46BFC-D81F-43B7-A23B-78823DF01BF9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C4E8B-1370-431E-8937-9A492FC99B75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F1A910-75F2-4A84-9FC1-CE36EB3B4918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854D8-E7AC-4B78-BDDE-3542FA889219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28FC25-0B0B-4DE3-997D-EB7BDF63F126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66-C752-4374-9770-891F9702320B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A9F2EE-9C4D-4EEE-A549-5287B5EEA2E7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042DF-521A-447C-B8ED-4D4B66AD6FF7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8FED20-F492-420F-BEC9-001CA434F3A8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6B250-3A76-45DA-8333-F163180704FD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7FE232-0669-4C27-9F08-93127AC729FE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B057FC-0E4F-4272-B4ED-4D6BB6DE0E87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03238"/>
            <a:ext cx="27432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03238"/>
            <a:ext cx="80264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F1AD9-9EDB-4F1B-942D-91B655415AAF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AD451-F04E-4522-A747-0D05FE169988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03238"/>
            <a:ext cx="104648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 hasCustomPrompt="1"/>
          </p:nvPr>
        </p:nvSpPr>
        <p:spPr>
          <a:xfrm>
            <a:off x="609600" y="1371600"/>
            <a:ext cx="10972800" cy="50292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62725"/>
            <a:ext cx="2438400" cy="228600"/>
          </a:xfrm>
        </p:spPr>
        <p:txBody>
          <a:bodyPr/>
          <a:lstStyle>
            <a:lvl1pPr>
              <a:defRPr/>
            </a:lvl1pPr>
          </a:lstStyle>
          <a:p>
            <a:fld id="{36144C38-11D2-4886-AB3D-CD5C60868A2B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042400" y="6477000"/>
            <a:ext cx="2540000" cy="22860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8033" y="6551613"/>
            <a:ext cx="2844800" cy="228600"/>
          </a:xfrm>
        </p:spPr>
        <p:txBody>
          <a:bodyPr/>
          <a:lstStyle>
            <a:lvl1pPr>
              <a:defRPr/>
            </a:lvl1pPr>
          </a:lstStyle>
          <a:p>
            <a:fld id="{DA83FBB4-5B57-473A-BD64-994614821B41}" type="slidenum">
              <a:rPr lang="en-GB">
                <a:solidFill>
                  <a:srgbClr val="FFFFFF"/>
                </a:solidFill>
              </a:r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3" name="Group 89"/>
          <p:cNvGrpSpPr/>
          <p:nvPr/>
        </p:nvGrpSpPr>
        <p:grpSpPr bwMode="auto">
          <a:xfrm>
            <a:off x="0" y="6400800"/>
            <a:ext cx="12192000" cy="457200"/>
            <a:chOff x="0" y="4032"/>
            <a:chExt cx="5760" cy="288"/>
          </a:xfrm>
        </p:grpSpPr>
        <p:sp>
          <p:nvSpPr>
            <p:cNvPr id="1110" name="Rectangle 86"/>
            <p:cNvSpPr>
              <a:spLocks noChangeArrowheads="1"/>
            </p:cNvSpPr>
            <p:nvPr userDrawn="1"/>
          </p:nvSpPr>
          <p:spPr bwMode="gray">
            <a:xfrm>
              <a:off x="0" y="4128"/>
              <a:ext cx="5760" cy="1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1112" name="Freeform 88"/>
            <p:cNvSpPr/>
            <p:nvPr userDrawn="1"/>
          </p:nvSpPr>
          <p:spPr bwMode="gray">
            <a:xfrm>
              <a:off x="4224" y="4032"/>
              <a:ext cx="1536" cy="144"/>
            </a:xfrm>
            <a:custGeom>
              <a:avLst/>
              <a:gdLst>
                <a:gd name="T0" fmla="*/ 0 w 1536"/>
                <a:gd name="T1" fmla="*/ 96 h 144"/>
                <a:gd name="T2" fmla="*/ 144 w 1536"/>
                <a:gd name="T3" fmla="*/ 0 h 144"/>
                <a:gd name="T4" fmla="*/ 1536 w 1536"/>
                <a:gd name="T5" fmla="*/ 0 h 144"/>
                <a:gd name="T6" fmla="*/ 1536 w 1536"/>
                <a:gd name="T7" fmla="*/ 144 h 144"/>
                <a:gd name="T8" fmla="*/ 0 w 1536"/>
                <a:gd name="T9" fmla="*/ 144 h 144"/>
                <a:gd name="T10" fmla="*/ 0 w 1536"/>
                <a:gd name="T11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6" h="144">
                  <a:moveTo>
                    <a:pt x="0" y="96"/>
                  </a:moveTo>
                  <a:lnTo>
                    <a:pt x="144" y="0"/>
                  </a:lnTo>
                  <a:lnTo>
                    <a:pt x="1536" y="0"/>
                  </a:lnTo>
                  <a:lnTo>
                    <a:pt x="1536" y="144"/>
                  </a:lnTo>
                  <a:lnTo>
                    <a:pt x="0" y="144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80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109" name="Object 85"/>
          <p:cNvGraphicFramePr>
            <a:graphicFrameLocks noChangeAspect="1"/>
          </p:cNvGraphicFramePr>
          <p:nvPr/>
        </p:nvGraphicFramePr>
        <p:xfrm>
          <a:off x="0" y="228600"/>
          <a:ext cx="12192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3" name="Image" r:id="rId15" imgW="12979400" imgH="1955800" progId="">
                  <p:embed/>
                </p:oleObj>
              </mc:Choice>
              <mc:Fallback>
                <p:oleObj name="Image" r:id="rId15" imgW="12979400" imgH="1955800" progId="">
                  <p:embed/>
                  <p:pic>
                    <p:nvPicPr>
                      <p:cNvPr id="0" name="Picture 18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8600"/>
                        <a:ext cx="12192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4987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" y="1172895"/>
            <a:ext cx="12072135" cy="522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609600" y="6562725"/>
            <a:ext cx="2438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5E33B7-75B0-4F33-A3CF-6EB908926660}" type="datetime1">
              <a:rPr lang="en-GB" smtClean="0">
                <a:solidFill>
                  <a:srgbClr val="FFFFFF"/>
                </a:solidFill>
              </a:rPr>
              <a:t>06/05/2023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9042400" y="64770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5008033" y="6551613"/>
            <a:ext cx="2844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D3C408-956C-4159-9F7D-B9C2B0ED2DC0}" type="slidenum">
              <a:rPr lang="en-GB" smtClean="0">
                <a:solidFill>
                  <a:srgbClr val="FFFFFF"/>
                </a:solidFill>
              </a:r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117600" y="450057"/>
            <a:ext cx="104648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7" y="327809"/>
            <a:ext cx="749425" cy="69268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3719"/>
            <a:ext cx="12191999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BẢO HIỂM XÃ HỘI TỈNH QUẢNG NGÃI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310091"/>
            <a:ext cx="12170229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endParaRPr lang="en-US" sz="1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1800"/>
              </a:spcBef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ỨNG DỤNG THAY THẾ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SỔ BHXH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THẺ BHYT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1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0"/>
          <a:stretch/>
        </p:blipFill>
        <p:spPr>
          <a:xfrm>
            <a:off x="2225869" y="1377822"/>
            <a:ext cx="7403552" cy="421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1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2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" y="322869"/>
            <a:ext cx="914399" cy="9143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19200" y="151194"/>
            <a:ext cx="102841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HƯỚNG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DẪN CÀI ĐẶT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VSSID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94268" y="1800950"/>
            <a:ext cx="5325553" cy="427247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 bwMode="gray">
          <a:xfrm>
            <a:off x="3777948" y="2286000"/>
            <a:ext cx="5241873" cy="34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ĐIỆN THOẠI KẾT NỐI WIFI HOẶC 4G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5616" r="5428" b="7546"/>
          <a:stretch/>
        </p:blipFill>
        <p:spPr>
          <a:xfrm>
            <a:off x="9519752" y="3835157"/>
            <a:ext cx="1930399" cy="18890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3" t="11204" r="3713" b="25637"/>
          <a:stretch/>
        </p:blipFill>
        <p:spPr>
          <a:xfrm>
            <a:off x="9339509" y="1464490"/>
            <a:ext cx="2314223" cy="17259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1" t="5367" r="29595"/>
          <a:stretch/>
        </p:blipFill>
        <p:spPr>
          <a:xfrm>
            <a:off x="878734" y="1720064"/>
            <a:ext cx="2229101" cy="443424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gray">
          <a:xfrm>
            <a:off x="3267679" y="3201330"/>
            <a:ext cx="6252073" cy="21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25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48386" y="6551613"/>
            <a:ext cx="2844800" cy="228600"/>
          </a:xfrm>
        </p:spPr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3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" y="322869"/>
            <a:ext cx="914399" cy="9143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19201" y="151194"/>
            <a:ext cx="63443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HƯỚNG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DẪN CÀI ĐẶT VSSID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4"/>
          <a:stretch/>
        </p:blipFill>
        <p:spPr>
          <a:xfrm>
            <a:off x="894262" y="2753035"/>
            <a:ext cx="1080363" cy="11344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" b="41961"/>
          <a:stretch/>
        </p:blipFill>
        <p:spPr>
          <a:xfrm>
            <a:off x="4490529" y="1582630"/>
            <a:ext cx="4824736" cy="47467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21372" y="2269067"/>
            <a:ext cx="3074813" cy="38043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96185" y="1550050"/>
            <a:ext cx="1507726" cy="63135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36491" y="2675467"/>
            <a:ext cx="878774" cy="6447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1373" y="1550050"/>
            <a:ext cx="453106" cy="669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87410" y="1512058"/>
            <a:ext cx="453106" cy="669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908169" y="2682596"/>
            <a:ext cx="453106" cy="669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03068" y="1362038"/>
            <a:ext cx="5323150" cy="496737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49506" r="49976" b="14843"/>
          <a:stretch/>
        </p:blipFill>
        <p:spPr>
          <a:xfrm>
            <a:off x="877093" y="4186156"/>
            <a:ext cx="2692600" cy="1466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5" t="15933" r="54789" b="14566"/>
          <a:stretch/>
        </p:blipFill>
        <p:spPr>
          <a:xfrm>
            <a:off x="2257859" y="2753035"/>
            <a:ext cx="1392104" cy="1326170"/>
          </a:xfrm>
          <a:prstGeom prst="rect">
            <a:avLst/>
          </a:prstGeom>
        </p:spPr>
      </p:pic>
      <p:sp>
        <p:nvSpPr>
          <p:cNvPr id="18" name="Text Box 8"/>
          <p:cNvSpPr txBox="1"/>
          <p:nvPr/>
        </p:nvSpPr>
        <p:spPr>
          <a:xfrm>
            <a:off x="7790448" y="2165884"/>
            <a:ext cx="1580293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CÀI ĐẶT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6050" y="1550050"/>
            <a:ext cx="1187946" cy="4486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5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6863938" y="1308518"/>
            <a:ext cx="4439938" cy="496737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4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" y="322869"/>
            <a:ext cx="914399" cy="9143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19201" y="151194"/>
            <a:ext cx="63443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HƯỚNG DẪN CÀI ĐẶT VSSID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3" b="64007"/>
          <a:stretch/>
        </p:blipFill>
        <p:spPr>
          <a:xfrm>
            <a:off x="662480" y="1851007"/>
            <a:ext cx="4968959" cy="22934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83645" y="2332845"/>
            <a:ext cx="1151907" cy="6302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7" t="2424" r="25155" b="82684"/>
          <a:stretch/>
        </p:blipFill>
        <p:spPr>
          <a:xfrm>
            <a:off x="1054560" y="4793503"/>
            <a:ext cx="961901" cy="102127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48145" y="4673869"/>
            <a:ext cx="4883294" cy="12596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48145" y="1604995"/>
            <a:ext cx="4883294" cy="26575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227180" y="4758227"/>
            <a:ext cx="32930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HOẶC NHẤN VÀO BIỂU TƯỢNG VSSID TRÊN MÀN HÌNH ĐIỆN THOẠI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8" b="41333"/>
          <a:stretch/>
        </p:blipFill>
        <p:spPr>
          <a:xfrm>
            <a:off x="7118252" y="1447689"/>
            <a:ext cx="4007936" cy="259762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9112925" y="2286192"/>
            <a:ext cx="1803604" cy="669351"/>
            <a:chOff x="9112925" y="2286192"/>
            <a:chExt cx="1803604" cy="669351"/>
          </a:xfrm>
        </p:grpSpPr>
        <p:sp>
          <p:nvSpPr>
            <p:cNvPr id="20" name="Rectangle 19"/>
            <p:cNvSpPr/>
            <p:nvPr/>
          </p:nvSpPr>
          <p:spPr>
            <a:xfrm>
              <a:off x="9566031" y="2427818"/>
              <a:ext cx="1350498" cy="37165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112925" y="2286192"/>
              <a:ext cx="453106" cy="6693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2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33"/>
          <a:stretch/>
        </p:blipFill>
        <p:spPr>
          <a:xfrm>
            <a:off x="7296912" y="4926024"/>
            <a:ext cx="3908066" cy="124042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974455" y="4926024"/>
            <a:ext cx="2000976" cy="669351"/>
            <a:chOff x="7974455" y="4926024"/>
            <a:chExt cx="2000976" cy="669351"/>
          </a:xfrm>
        </p:grpSpPr>
        <p:sp>
          <p:nvSpPr>
            <p:cNvPr id="23" name="Rectangle 22"/>
            <p:cNvSpPr/>
            <p:nvPr/>
          </p:nvSpPr>
          <p:spPr>
            <a:xfrm>
              <a:off x="8526459" y="5080231"/>
              <a:ext cx="1448972" cy="37165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974455" y="4926024"/>
              <a:ext cx="453106" cy="6693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64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  <p:bldP spid="16" grpId="0" animBg="1"/>
      <p:bldP spid="21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70481" y="1391660"/>
            <a:ext cx="3651822" cy="29411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5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" y="322869"/>
            <a:ext cx="914399" cy="9143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6" t="28718" r="5582" b="41333"/>
          <a:stretch/>
        </p:blipFill>
        <p:spPr>
          <a:xfrm>
            <a:off x="247680" y="1513977"/>
            <a:ext cx="3472873" cy="253467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0677140" y="5767754"/>
            <a:ext cx="1139483" cy="4572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endParaRPr lang="en-US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t="14166" r="3328" b="34972"/>
          <a:stretch/>
        </p:blipFill>
        <p:spPr>
          <a:xfrm>
            <a:off x="4401524" y="1242041"/>
            <a:ext cx="4293030" cy="5091190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3885813" y="2387000"/>
            <a:ext cx="453106" cy="56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388802" y="2477224"/>
            <a:ext cx="1340513" cy="3850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55721" y="1049637"/>
            <a:ext cx="4338834" cy="528359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10095443" y="5767754"/>
            <a:ext cx="453106" cy="56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58927" y="1242104"/>
            <a:ext cx="437333" cy="3850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04886" y="1615759"/>
            <a:ext cx="3101703" cy="403187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solidFill>
                  <a:srgbClr val="002060"/>
                </a:solidFill>
              </a:rPr>
              <a:t>1: </a:t>
            </a:r>
            <a:r>
              <a:rPr lang="en-US" sz="2000" b="1" dirty="0" err="1">
                <a:solidFill>
                  <a:srgbClr val="002060"/>
                </a:solidFill>
              </a:rPr>
              <a:t>Tra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cứu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Mã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số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BHXH.</a:t>
            </a:r>
            <a:endParaRPr lang="en-US" sz="2000" b="1" dirty="0">
              <a:solidFill>
                <a:srgbClr val="C00000"/>
              </a:solidFill>
            </a:endParaRPr>
          </a:p>
          <a:p>
            <a:pPr algn="just"/>
            <a:endParaRPr lang="en-US" sz="800" b="1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b="1" dirty="0" smtClean="0">
                <a:solidFill>
                  <a:srgbClr val="002060"/>
                </a:solidFill>
              </a:rPr>
              <a:t>2</a:t>
            </a:r>
            <a:r>
              <a:rPr lang="en-US" sz="2000" b="1" dirty="0">
                <a:solidFill>
                  <a:srgbClr val="002060"/>
                </a:solidFill>
              </a:rPr>
              <a:t>: </a:t>
            </a:r>
            <a:r>
              <a:rPr lang="en-US" sz="2000" b="1" dirty="0" err="1">
                <a:solidFill>
                  <a:srgbClr val="002060"/>
                </a:solidFill>
              </a:rPr>
              <a:t>Quét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mã</a:t>
            </a:r>
            <a:r>
              <a:rPr lang="en-US" sz="2000" b="1" dirty="0">
                <a:solidFill>
                  <a:srgbClr val="002060"/>
                </a:solidFill>
              </a:rPr>
              <a:t> QR </a:t>
            </a:r>
            <a:r>
              <a:rPr lang="en-US" sz="2000" b="1" dirty="0" err="1" smtClean="0">
                <a:solidFill>
                  <a:srgbClr val="002060"/>
                </a:solidFill>
              </a:rPr>
              <a:t>Thẻ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BHYT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để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lấy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Mã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số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BHXH </a:t>
            </a:r>
            <a:r>
              <a:rPr lang="en-US" sz="2000" b="1" dirty="0" err="1">
                <a:solidFill>
                  <a:srgbClr val="002060"/>
                </a:solidFill>
              </a:rPr>
              <a:t>và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Họ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và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Tên</a:t>
            </a:r>
            <a:r>
              <a:rPr lang="en-US" sz="2000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en-US" sz="800" b="1" dirty="0">
              <a:solidFill>
                <a:srgbClr val="002060"/>
              </a:solidFill>
            </a:endParaRPr>
          </a:p>
          <a:p>
            <a:pPr algn="just"/>
            <a:r>
              <a:rPr lang="en-US" sz="2000" b="1" dirty="0">
                <a:solidFill>
                  <a:srgbClr val="002060"/>
                </a:solidFill>
              </a:rPr>
              <a:t>3: </a:t>
            </a:r>
            <a:r>
              <a:rPr lang="en-US" sz="2000" b="1" dirty="0" err="1">
                <a:solidFill>
                  <a:srgbClr val="002060"/>
                </a:solidFill>
              </a:rPr>
              <a:t>Quyét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mã</a:t>
            </a:r>
            <a:r>
              <a:rPr lang="en-US" sz="2000" b="1" dirty="0">
                <a:solidFill>
                  <a:srgbClr val="002060"/>
                </a:solidFill>
              </a:rPr>
              <a:t> QR </a:t>
            </a:r>
            <a:r>
              <a:rPr lang="en-US" sz="2000" b="1" dirty="0">
                <a:solidFill>
                  <a:srgbClr val="C00000"/>
                </a:solidFill>
              </a:rPr>
              <a:t>CCCD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để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lấy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Họ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và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tên</a:t>
            </a:r>
            <a:r>
              <a:rPr lang="en-US" sz="2000" b="1" dirty="0" smtClean="0">
                <a:solidFill>
                  <a:srgbClr val="002060"/>
                </a:solidFill>
              </a:rPr>
              <a:t>, </a:t>
            </a:r>
            <a:r>
              <a:rPr lang="en-US" sz="2000" b="1" dirty="0" err="1" smtClean="0">
                <a:solidFill>
                  <a:srgbClr val="002060"/>
                </a:solidFill>
              </a:rPr>
              <a:t>số</a:t>
            </a:r>
            <a:r>
              <a:rPr lang="en-US" sz="2000" b="1" dirty="0" smtClean="0">
                <a:solidFill>
                  <a:srgbClr val="002060"/>
                </a:solidFill>
              </a:rPr>
              <a:t> CCCD, </a:t>
            </a:r>
            <a:r>
              <a:rPr lang="en-US" sz="2000" b="1" dirty="0" err="1">
                <a:solidFill>
                  <a:srgbClr val="002060"/>
                </a:solidFill>
              </a:rPr>
              <a:t>Địa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chỉ</a:t>
            </a:r>
            <a:r>
              <a:rPr lang="en-US" sz="2000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</a:rPr>
              <a:t>*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Trường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hợp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thông</a:t>
            </a:r>
            <a:r>
              <a:rPr lang="en-US" sz="2000" b="1" dirty="0" smtClean="0">
                <a:solidFill>
                  <a:srgbClr val="FF0000"/>
                </a:solidFill>
              </a:rPr>
              <a:t> tin </a:t>
            </a:r>
            <a:r>
              <a:rPr lang="en-US" sz="2000" b="1" dirty="0" err="1" smtClean="0">
                <a:solidFill>
                  <a:srgbClr val="FF0000"/>
                </a:solidFill>
              </a:rPr>
              <a:t>cá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nhân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đã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được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đồng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bộ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dữ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liệu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dân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cư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quốc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gia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hệ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thống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sẽ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tự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động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liên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kết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166665" y="1242041"/>
            <a:ext cx="437333" cy="3850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164318" y="2761032"/>
            <a:ext cx="437333" cy="3850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713559" y="1588705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191633" y="1606325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781616" y="2743957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18978" y="549235"/>
            <a:ext cx="11573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ĐĂNG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KÝ TÀI KHOẢN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VSSID –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CHỌN ĐĂNG KÝ TÀI KHOẢN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72452" y="2067445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GHI CÓ DẤU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5909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29" grpId="0" animBg="1"/>
      <p:bldP spid="30" grpId="0" animBg="1"/>
      <p:bldP spid="31" grpId="0" animBg="1"/>
      <p:bldP spid="32" grpId="0" animBg="1"/>
      <p:bldP spid="9" grpId="0" animBg="1"/>
      <p:bldP spid="33" grpId="0" animBg="1"/>
      <p:bldP spid="34" grpId="0" animBg="1"/>
      <p:bldP spid="35" grpId="0"/>
      <p:bldP spid="37" grpId="0"/>
      <p:bldP spid="3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6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" y="322869"/>
            <a:ext cx="914399" cy="91439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0462827" y="5659566"/>
            <a:ext cx="1139483" cy="4572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endParaRPr lang="en-US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9881130" y="5659566"/>
            <a:ext cx="453106" cy="56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18978" y="549235"/>
            <a:ext cx="11573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ĐĂNG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KÝ TÀI KHOẢN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VSSID –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CHỌN ĐĂNG KÝ TÀI KHOẢN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65567" y="1868107"/>
            <a:ext cx="65930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HÌNH CHÂN DUNG PHẢI NHÌN RÕ MẶT– CHỤP TRỰC TIẾP HOẶC LẤY TRONG THƯ VIỆN ẢNH</a:t>
            </a:r>
            <a:endParaRPr lang="en-US">
              <a:solidFill>
                <a:srgbClr val="002060"/>
              </a:solidFill>
            </a:endParaRPr>
          </a:p>
        </p:txBody>
      </p:sp>
      <p:pic>
        <p:nvPicPr>
          <p:cNvPr id="41" name="Picture 4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 b="13717"/>
          <a:stretch/>
        </p:blipFill>
        <p:spPr bwMode="auto">
          <a:xfrm>
            <a:off x="467462" y="1367934"/>
            <a:ext cx="3833076" cy="5183679"/>
          </a:xfrm>
          <a:prstGeom prst="rect">
            <a:avLst/>
          </a:prstGeom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4810671" y="1853020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87008" y="3098561"/>
            <a:ext cx="544069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+ 3 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734262" y="1856530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116963" y="3326618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116963" y="5179253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225688" y="3044292"/>
            <a:ext cx="65329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HÌNH CMND/CCCD PHẢI RÕ RÀNG VÀ ĐÚNG CHIỀU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NẾU CHƯA ĐÚNG CHIỀU VUI LÒNG DÙNG CÁC CÔNG CỤ XOAY HÌNH (PHẦN MỀM HỖ TRỢ SẴN) ĐỂ XOAY HÌNH ẢNH LẠI CHO ĐÚNG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334611" y="5713661"/>
            <a:ext cx="1139483" cy="4572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Quay lại</a:t>
            </a:r>
            <a:endParaRPr lang="en-US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ight Arrow 49"/>
          <p:cNvSpPr/>
          <p:nvPr/>
        </p:nvSpPr>
        <p:spPr>
          <a:xfrm rot="10800000">
            <a:off x="6684664" y="5659566"/>
            <a:ext cx="453106" cy="56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4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1" grpId="0" animBg="1"/>
      <p:bldP spid="10" grpId="0"/>
      <p:bldP spid="35" grpId="0"/>
      <p:bldP spid="37" grpId="0"/>
      <p:bldP spid="48" grpId="0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" b="36237"/>
          <a:stretch/>
        </p:blipFill>
        <p:spPr bwMode="auto">
          <a:xfrm>
            <a:off x="326851" y="1365345"/>
            <a:ext cx="3930078" cy="4859698"/>
          </a:xfrm>
          <a:prstGeom prst="rect">
            <a:avLst/>
          </a:prstGeom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7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" y="322869"/>
            <a:ext cx="914399" cy="91439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0462827" y="5659566"/>
            <a:ext cx="1139483" cy="4572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endParaRPr lang="en-US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9881130" y="5659566"/>
            <a:ext cx="453106" cy="56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18978" y="549235"/>
            <a:ext cx="11573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ĐĂNG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KÝ TÀI KHOẢN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VSSID –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CHỌN ĐĂNG KÝ TÀI KHOẢN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76037" y="1365345"/>
            <a:ext cx="764724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 CHỌN CƠ QUAN BHXH NƠI GẦN NHẤT (BHXH QUẢNG NGÃI)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(5)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TÍCH CHỌN GỬI EMAIL TỜ KHAI VÀ NHẬP ĐỊA CHỈ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EMAIL, ĐỂ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NHẬN TỜ KHAI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+ KÝ TỜ KHAI NỘP CHO CƠ QUAN BHXH ĐỂ ĐƯỢC DUYỆT HỒ SƠ ĐĂNG KÝ TÀI KHOẢN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(6)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CHỌN “QUAY LẠI” ĐỂ KIỂM TRA THÔNG TIN Ở CÁC TRANG TRƯỚC.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(7)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CHỌN “GỬI” ĐỂ GỬI TỜ KHAI ĐẾN CƠ QUAN BHXH. SAU KHI GỬI THÀNH CÔNG SẼ NHẬN ĐƯỢC TIN NHẮN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ĐƯỢC GỬI TỚI EMAIL (ĐỊA CHỈ EMAIL ĐÃ ĐĂNG KÝ) THÔNG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BÁO BHXHVN ĐÃ NHẬN ĐƯỢC HỒ SƠ ĐĂNG KÝ.</a:t>
            </a:r>
            <a:endParaRPr lang="en-US" dirty="0">
              <a:solidFill>
                <a:srgbClr val="C00000"/>
              </a:solidFill>
            </a:endParaRPr>
          </a:p>
          <a:p>
            <a:pPr algn="just"/>
            <a:endParaRPr lang="en-US" b="1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48697" y="2083970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256892" y="4298890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334611" y="5713661"/>
            <a:ext cx="1139483" cy="4572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Quay lại</a:t>
            </a:r>
            <a:endParaRPr lang="en-US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ight Arrow 49"/>
          <p:cNvSpPr/>
          <p:nvPr/>
        </p:nvSpPr>
        <p:spPr>
          <a:xfrm rot="10800000">
            <a:off x="6684664" y="5659566"/>
            <a:ext cx="453106" cy="56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841217" y="5177956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647826" y="5264981"/>
            <a:ext cx="3827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en-US" sz="2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806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1" grpId="0" animBg="1"/>
      <p:bldP spid="49" grpId="0" animBg="1"/>
      <p:bldP spid="50" grpId="0" animBg="1"/>
      <p:bldP spid="18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0" b="39810"/>
          <a:stretch/>
        </p:blipFill>
        <p:spPr>
          <a:xfrm>
            <a:off x="7338554" y="1574119"/>
            <a:ext cx="4365134" cy="455236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91AA9-CC82-4D28-BF11-F50E9926BECB}" type="slidenum">
              <a:rPr lang="en-GB" smtClean="0">
                <a:solidFill>
                  <a:srgbClr val="FFFFFF"/>
                </a:solidFill>
              </a:rPr>
              <a:t>8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" y="322869"/>
            <a:ext cx="914399" cy="9143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071577" y="341955"/>
            <a:ext cx="11199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NỘP TỜ KHAI –  ĐĂNG NHẬP VÀO ỨNG DỤNG VSSID</a:t>
            </a:r>
            <a:endParaRPr lang="en-US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2475" y="1492447"/>
            <a:ext cx="47685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 KHI NỘP TỜ KHAI VÀ ĐƯỢC CƠ QUAN BHXH DUYỆT HỒ SƠ ĐĂNG KÝ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 NHẮN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TÀI KHOẢN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MẬT KHẨU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SẼ ĐƯỢC GỬI VỀ EMAIL ĐÃ ĐĂNG KÝ</a:t>
            </a: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91023" y="3138342"/>
            <a:ext cx="453106" cy="669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36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14561" y="3255925"/>
            <a:ext cx="3750123" cy="4603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91023" y="3686611"/>
            <a:ext cx="453106" cy="669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3272" y="3791131"/>
            <a:ext cx="3761413" cy="4603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191023" y="4628190"/>
            <a:ext cx="453106" cy="669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36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655418" y="4728754"/>
            <a:ext cx="3709268" cy="47331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22897" y="1426965"/>
            <a:ext cx="5147734" cy="35493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/>
          <p:cNvSpPr/>
          <p:nvPr/>
        </p:nvSpPr>
        <p:spPr>
          <a:xfrm>
            <a:off x="6128960" y="3012276"/>
            <a:ext cx="693409" cy="143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 bwMode="gray">
          <a:xfrm>
            <a:off x="298634" y="5264116"/>
            <a:ext cx="6372665" cy="999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LƯU Ý: </a:t>
            </a:r>
            <a:r>
              <a:rPr lang="en-US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 NHẮN BÁO ĐÃ NHẬN HỒ SƠ KHÁC VỚI TIN NHẮN BÁO TÀI KHOẢN VÀ MẬT KHẨU</a:t>
            </a:r>
          </a:p>
        </p:txBody>
      </p:sp>
    </p:spTree>
    <p:extLst>
      <p:ext uri="{BB962C8B-B14F-4D97-AF65-F5344CB8AC3E}">
        <p14:creationId xmlns:p14="http://schemas.microsoft.com/office/powerpoint/2010/main" val="113699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/>
      <p:bldP spid="26" grpId="0" animBg="1"/>
      <p:bldP spid="27" grpId="0"/>
      <p:bldP spid="28" grpId="0" animBg="1"/>
      <p:bldP spid="29" grpId="0"/>
      <p:bldP spid="30" grpId="0" animBg="1"/>
      <p:bldP spid="32" grpId="0" animBg="1"/>
      <p:bldP spid="2" grpId="0" animBg="1"/>
      <p:bldP spid="19" grpId="0"/>
    </p:bldLst>
  </p:timing>
</p:sld>
</file>

<file path=ppt/theme/theme1.xml><?xml version="1.0" encoding="utf-8"?>
<a:theme xmlns:a="http://schemas.openxmlformats.org/drawingml/2006/main" name="cdb2004192l">
  <a:themeElements>
    <a:clrScheme name="Office Theme 3">
      <a:dk1>
        <a:srgbClr val="000000"/>
      </a:dk1>
      <a:lt1>
        <a:srgbClr val="FFFFFF"/>
      </a:lt1>
      <a:dk2>
        <a:srgbClr val="1D1F6F"/>
      </a:dk2>
      <a:lt2>
        <a:srgbClr val="C0C0C0"/>
      </a:lt2>
      <a:accent1>
        <a:srgbClr val="4987E3"/>
      </a:accent1>
      <a:accent2>
        <a:srgbClr val="D9520F"/>
      </a:accent2>
      <a:accent3>
        <a:srgbClr val="FFFFFF"/>
      </a:accent3>
      <a:accent4>
        <a:srgbClr val="000000"/>
      </a:accent4>
      <a:accent5>
        <a:srgbClr val="B1C3EF"/>
      </a:accent5>
      <a:accent6>
        <a:srgbClr val="C4490C"/>
      </a:accent6>
      <a:hlink>
        <a:srgbClr val="36A1B6"/>
      </a:hlink>
      <a:folHlink>
        <a:srgbClr val="9CC769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35377"/>
        </a:dk2>
        <a:lt2>
          <a:srgbClr val="969696"/>
        </a:lt2>
        <a:accent1>
          <a:srgbClr val="2AA08A"/>
        </a:accent1>
        <a:accent2>
          <a:srgbClr val="9C88E6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8D7BD0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117AC1"/>
        </a:accent1>
        <a:accent2>
          <a:srgbClr val="38B890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2A682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1D1F6F"/>
        </a:dk2>
        <a:lt2>
          <a:srgbClr val="C0C0C0"/>
        </a:lt2>
        <a:accent1>
          <a:srgbClr val="4987E3"/>
        </a:accent1>
        <a:accent2>
          <a:srgbClr val="D9520F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C4490C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17900</TotalTime>
  <Words>438</Words>
  <Application>Microsoft Office PowerPoint</Application>
  <PresentationFormat>Widescreen</PresentationFormat>
  <Paragraphs>72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cdb2004192l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ĐÀO TẠO HỆ THỐNG GIÁM ĐỊNH BHYT</dc:title>
  <dc:creator>chieunm</dc:creator>
  <cp:lastModifiedBy>Thanh Vinh  Le</cp:lastModifiedBy>
  <cp:revision>1752</cp:revision>
  <cp:lastPrinted>2020-06-15T00:14:28Z</cp:lastPrinted>
  <dcterms:created xsi:type="dcterms:W3CDTF">2016-05-16T07:41:00Z</dcterms:created>
  <dcterms:modified xsi:type="dcterms:W3CDTF">2023-05-06T04:04:39Z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1033-10.2.0.5853</vt:lpwstr>
  </property>
</Properties>
</file>