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695" r:id="rId3"/>
    <p:sldId id="694" r:id="rId4"/>
    <p:sldId id="672" r:id="rId5"/>
    <p:sldId id="673" r:id="rId6"/>
    <p:sldId id="675" r:id="rId7"/>
    <p:sldId id="676" r:id="rId8"/>
    <p:sldId id="493" r:id="rId9"/>
    <p:sldId id="494" r:id="rId10"/>
    <p:sldId id="678" r:id="rId11"/>
    <p:sldId id="679" r:id="rId12"/>
    <p:sldId id="680" r:id="rId13"/>
    <p:sldId id="681" r:id="rId14"/>
    <p:sldId id="739" r:id="rId15"/>
    <p:sldId id="333" r:id="rId16"/>
    <p:sldId id="629" r:id="rId17"/>
    <p:sldId id="630" r:id="rId18"/>
    <p:sldId id="631" r:id="rId19"/>
    <p:sldId id="641" r:id="rId20"/>
    <p:sldId id="726" r:id="rId21"/>
    <p:sldId id="732" r:id="rId22"/>
    <p:sldId id="687" r:id="rId23"/>
    <p:sldId id="731" r:id="rId24"/>
    <p:sldId id="67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>
          <p15:clr>
            <a:srgbClr val="A4A3A4"/>
          </p15:clr>
        </p15:guide>
        <p15:guide id="2" pos="289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guyen Thi Hanh" initials="NTH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2" autoAdjust="0"/>
    <p:restoredTop sz="94660"/>
  </p:normalViewPr>
  <p:slideViewPr>
    <p:cSldViewPr>
      <p:cViewPr varScale="1">
        <p:scale>
          <a:sx n="68" d="100"/>
          <a:sy n="68" d="100"/>
        </p:scale>
        <p:origin x="1350" y="72"/>
      </p:cViewPr>
      <p:guideLst>
        <p:guide orient="horz" pos="2112"/>
        <p:guide pos="289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C064A-D61B-4B21-B757-51A9B82445B8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05E07-67EA-4042-A3F6-853A8AD8D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ndara" panose="020E0502030303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ndara" panose="020E0502030303020204" pitchFamily="34" charset="0"/>
              </a:defRPr>
            </a:lvl1pPr>
          </a:lstStyle>
          <a:p>
            <a:fld id="{EBE068D8-2247-40DD-841E-C4ED741F498F}" type="datetimeFigureOut">
              <a:rPr lang="en-US" smtClean="0"/>
              <a:t>8/14/2023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ndara" panose="020E0502030303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ndara" panose="020E0502030303020204" pitchFamily="34" charset="0"/>
              </a:defRPr>
            </a:lvl1pPr>
          </a:lstStyle>
          <a:p>
            <a:fld id="{216E91E0-6A96-43E0-B6FF-75037ED6DE05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70013" y="1827213"/>
            <a:ext cx="3579812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1370013" y="3960813"/>
            <a:ext cx="7313612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44CC1-F954-488C-9BA7-88644FEE2867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370013" y="1827213"/>
            <a:ext cx="7313612" cy="4114800"/>
          </a:xfrm>
        </p:spPr>
        <p:txBody>
          <a:bodyPr/>
          <a:lstStyle/>
          <a:p>
            <a:pPr lvl="0"/>
            <a:endParaRPr lang="vi-VN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4333B-6ACB-4502-BFB0-73FE1C62731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FA9AC-6405-4F42-BE56-377117FFF222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1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7D8F4D7-D659-44C5-88C1-6491807626B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02DDEAA-95D7-4860-A8BF-F405EE91581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KHGDCN%20HS%20KTTT.xml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webshots.com/scripts/PhotoDownload.fcgi?targetmode=&amp;photos=6376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81000"/>
            <a:ext cx="8571230" cy="2732405"/>
          </a:xfrm>
        </p:spPr>
        <p:txBody>
          <a:bodyPr>
            <a:noAutofit/>
          </a:bodyPr>
          <a:lstStyle/>
          <a:p>
            <a:r>
              <a:rPr lang="en-US" sz="3400" b="1" dirty="0" err="1"/>
              <a:t> TẬP HUẤN </a:t>
            </a:r>
          </a:p>
          <a:p>
            <a:endParaRPr lang="en-US" sz="3300" b="1" dirty="0" err="1"/>
          </a:p>
          <a:p>
            <a:r>
              <a:rPr lang="en-US" sz="3300" b="1" dirty="0" err="1"/>
              <a:t>CÁN BỘ QUẢN LÝ, GIÁO VIÊN </a:t>
            </a:r>
          </a:p>
          <a:p>
            <a:r>
              <a:rPr lang="en-US" sz="3300" b="1" dirty="0"/>
              <a:t>VỀ THỰC HIỆN CHƯƠNG TRÌNH GDPT  2018 CHO HS KTTT HỌC HÒA NHẬP</a:t>
            </a:r>
          </a:p>
          <a:p>
            <a:r>
              <a:rPr lang="en-US" sz="3300" b="1" dirty="0"/>
              <a:t> CẤP TRUNG HỌC CƠ SỞ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7965" y="2694305"/>
            <a:ext cx="3666490" cy="3709035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en-US" b="1" u="sng" dirty="0">
                <a:sym typeface="+mn-ea"/>
              </a:rPr>
              <a:t>Mục tiêu SMART:</a:t>
            </a:r>
          </a:p>
          <a:p>
            <a:pPr>
              <a:lnSpc>
                <a:spcPct val="80000"/>
              </a:lnSpc>
            </a:pPr>
            <a:r>
              <a:rPr lang="en-US" dirty="0">
                <a:sym typeface="+mn-ea"/>
              </a:rPr>
              <a:t>Hành động</a:t>
            </a:r>
            <a:endParaRPr lang="en-US" dirty="0"/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rgbClr val="FF0000"/>
                </a:solidFill>
                <a:sym typeface="+mn-ea"/>
              </a:rPr>
              <a:t>Tiêu chí</a:t>
            </a:r>
            <a:endParaRPr lang="en-US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rgbClr val="7030A0"/>
                </a:solidFill>
                <a:sym typeface="+mn-ea"/>
              </a:rPr>
              <a:t>Hoàn cảnh</a:t>
            </a:r>
            <a:endParaRPr lang="en-US" dirty="0">
              <a:solidFill>
                <a:srgbClr val="7030A0"/>
              </a:solidFill>
            </a:endParaRP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Hướng dẫn viết mục tiêu SMART </a:t>
            </a:r>
            <a:br>
              <a:rPr lang="en-US"/>
            </a:br>
            <a:r>
              <a:rPr lang="en-US"/>
              <a:t>trong KH DẠY</a:t>
            </a:r>
          </a:p>
        </p:txBody>
      </p:sp>
      <p:sp>
        <p:nvSpPr>
          <p:cNvPr id="6" name="Content Placeholder 3"/>
          <p:cNvSpPr>
            <a:spLocks noGrp="1"/>
          </p:cNvSpPr>
          <p:nvPr/>
        </p:nvSpPr>
        <p:spPr>
          <a:xfrm>
            <a:off x="3815080" y="2667000"/>
            <a:ext cx="5059680" cy="3709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3200" kern="120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5765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800" kern="120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8559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800" kern="120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 kern="120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800" kern="120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1783080" indent="-228600" algn="l" defTabSz="914400" rtl="0" eaLnBrk="1" latinLnBrk="0" hangingPunct="1">
              <a:spcBef>
                <a:spcPts val="385"/>
              </a:spcBef>
              <a:buClr>
                <a:schemeClr val="accent1"/>
              </a:buClr>
              <a:buFont typeface="Symbol" panose="05050102010706020507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5"/>
              </a:spcBef>
              <a:buClr>
                <a:schemeClr val="accent1"/>
              </a:buClr>
              <a:buFont typeface="Symbol" panose="05050102010706020507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5"/>
              </a:spcBef>
              <a:buClr>
                <a:schemeClr val="accent1"/>
              </a:buClr>
              <a:buFont typeface="Symbol" panose="05050102010706020507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5"/>
              </a:spcBef>
              <a:buClr>
                <a:schemeClr val="accent1"/>
              </a:buClr>
              <a:buFont typeface="Symbol" panose="05050102010706020507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b="1" dirty="0">
                <a:sym typeface="+mn-ea"/>
              </a:rPr>
              <a:t>Cách viết MT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dirty="0">
                <a:sym typeface="+mn-ea"/>
              </a:rPr>
              <a:t>* Viết mục tiêu trên HS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dirty="0">
                <a:sym typeface="+mn-ea"/>
              </a:rPr>
              <a:t>* Không viết MT trên GV</a:t>
            </a:r>
            <a:endParaRPr lang="en-US" dirty="0">
              <a:solidFill>
                <a:srgbClr val="7030A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457200" y="338455"/>
            <a:ext cx="8229600" cy="675640"/>
          </a:xfrm>
        </p:spPr>
        <p:txBody>
          <a:bodyPr vert="horz" wrap="square" lIns="91440" tIns="45720" rIns="91440" bIns="45720" anchor="b" anchorCtr="0">
            <a:normAutofit fontScale="90000"/>
          </a:bodyPr>
          <a:lstStyle/>
          <a:p>
            <a:r>
              <a:rPr lang="en-US" altLang="en-US" dirty="0">
                <a:solidFill>
                  <a:schemeClr val="bg1"/>
                </a:solidFill>
              </a:rPr>
              <a:t>Hành động/ hành vi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07010" y="1447800"/>
          <a:ext cx="4572000" cy="3552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122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800" dirty="0" err="1"/>
                        <a:t>Cụ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thể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theo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dõi</a:t>
                      </a:r>
                      <a:r>
                        <a:rPr lang="en-US" sz="2800" dirty="0"/>
                        <a:t> </a:t>
                      </a:r>
                      <a:r>
                        <a:rPr lang="en-US" sz="2800" dirty="0" err="1"/>
                        <a:t>được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320">
                <a:tc>
                  <a:txBody>
                    <a:bodyPr/>
                    <a:lstStyle/>
                    <a:p>
                      <a:r>
                        <a:rPr lang="en-US" sz="1800" b="1" dirty="0" err="1"/>
                        <a:t>Chỉ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err="1"/>
                        <a:t>Viết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685">
                <a:tc>
                  <a:txBody>
                    <a:bodyPr/>
                    <a:lstStyle/>
                    <a:p>
                      <a:r>
                        <a:rPr lang="en-US" sz="1800" b="1" dirty="0" err="1"/>
                        <a:t>Chỉ</a:t>
                      </a:r>
                      <a:r>
                        <a:rPr lang="en-US" sz="1800" b="1" dirty="0"/>
                        <a:t> </a:t>
                      </a:r>
                      <a:r>
                        <a:rPr lang="en-US" sz="1800" b="1" dirty="0" err="1"/>
                        <a:t>tên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err="1"/>
                        <a:t>Đếm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8955">
                <a:tc>
                  <a:txBody>
                    <a:bodyPr/>
                    <a:lstStyle/>
                    <a:p>
                      <a:r>
                        <a:rPr lang="en-US" sz="1800" b="1" dirty="0" err="1"/>
                        <a:t>Lặp</a:t>
                      </a:r>
                      <a:r>
                        <a:rPr lang="en-US" sz="1800" b="1" dirty="0"/>
                        <a:t> </a:t>
                      </a:r>
                      <a:r>
                        <a:rPr lang="en-US" sz="1800" b="1" dirty="0" err="1"/>
                        <a:t>lại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err="1"/>
                        <a:t>Hỏi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7685">
                <a:tc>
                  <a:txBody>
                    <a:bodyPr/>
                    <a:lstStyle/>
                    <a:p>
                      <a:r>
                        <a:rPr lang="en-US" sz="1800" b="1" dirty="0" err="1"/>
                        <a:t>Kết</a:t>
                      </a:r>
                      <a:r>
                        <a:rPr lang="en-US" sz="1800" b="1" dirty="0"/>
                        <a:t> </a:t>
                      </a:r>
                      <a:r>
                        <a:rPr lang="en-US" sz="1800" b="1" dirty="0" err="1"/>
                        <a:t>nối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err="1"/>
                        <a:t>Đọc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8320">
                <a:tc>
                  <a:txBody>
                    <a:bodyPr/>
                    <a:lstStyle/>
                    <a:p>
                      <a:r>
                        <a:rPr lang="en-US" sz="1800" b="1" dirty="0" err="1"/>
                        <a:t>Nói</a:t>
                      </a:r>
                      <a:r>
                        <a:rPr lang="en-US" sz="1800" b="1" baseline="0" dirty="0"/>
                        <a:t> 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err="1"/>
                        <a:t>Trả</a:t>
                      </a:r>
                      <a:r>
                        <a:rPr lang="en-US" sz="1800" b="1" dirty="0"/>
                        <a:t> </a:t>
                      </a:r>
                      <a:r>
                        <a:rPr lang="en-US" sz="1800" b="1" dirty="0" err="1"/>
                        <a:t>lời</a:t>
                      </a:r>
                      <a:endParaRPr lang="en-US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800600" y="1447800"/>
          <a:ext cx="4145280" cy="3552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2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567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dirty="0" err="1"/>
                        <a:t>Không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c</a:t>
                      </a:r>
                      <a:r>
                        <a:rPr lang="en-US" sz="2400" dirty="0" err="1"/>
                        <a:t>ụ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thể</a:t>
                      </a:r>
                      <a:r>
                        <a:rPr lang="en-US" sz="2400" dirty="0"/>
                        <a:t>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dirty="0" err="1"/>
                        <a:t>không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dirty="0" err="1"/>
                        <a:t>theo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dõi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được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685">
                <a:tc>
                  <a:txBody>
                    <a:bodyPr/>
                    <a:lstStyle/>
                    <a:p>
                      <a:r>
                        <a:rPr lang="en-US" dirty="0" err="1"/>
                        <a:t>Hiểu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Cảm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thấy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r>
                        <a:rPr lang="en-US" dirty="0" err="1"/>
                        <a:t>Suy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nghĩ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Khám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phá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r>
                        <a:rPr lang="en-US" dirty="0" err="1"/>
                        <a:t>Học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Phát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hiện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8320">
                <a:tc>
                  <a:txBody>
                    <a:bodyPr/>
                    <a:lstStyle/>
                    <a:p>
                      <a:r>
                        <a:rPr lang="en-US" dirty="0" err="1"/>
                        <a:t>Tiến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bộ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Nắm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bắt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7050">
                <a:tc>
                  <a:txBody>
                    <a:bodyPr/>
                    <a:lstStyle/>
                    <a:p>
                      <a:r>
                        <a:rPr lang="en-US" dirty="0" err="1"/>
                        <a:t>Biết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…..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895985"/>
          </a:xfrm>
        </p:spPr>
        <p:txBody>
          <a:bodyPr vert="horz" wrap="square" lIns="91440" tIns="45720" rIns="91440" bIns="45720" anchor="b" anchorCtr="0"/>
          <a:lstStyle/>
          <a:p>
            <a:r>
              <a:rPr lang="en-US" altLang="en-US" sz="4400" dirty="0">
                <a:solidFill>
                  <a:schemeClr val="bg1"/>
                </a:solidFill>
              </a:rPr>
              <a:t>Tiêu chí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321945" y="2209800"/>
            <a:ext cx="8636000" cy="3836035"/>
          </a:xfrm>
        </p:spPr>
        <p:txBody>
          <a:bodyPr vert="horz" wrap="square" lIns="91440" tIns="45720" rIns="91440" bIns="45720" anchor="t" anchorCtr="0"/>
          <a:lstStyle/>
          <a:p>
            <a:r>
              <a:rPr lang="en-US" altLang="en-US" sz="3200" dirty="0"/>
              <a:t>Tỉ lệ chính xác (%). vd: 90% độ chính xác</a:t>
            </a:r>
          </a:p>
          <a:p>
            <a:r>
              <a:rPr lang="en-US" altLang="en-US" sz="3200" dirty="0"/>
              <a:t>Số lần thực hiện thành công (2 trong 5 lần)</a:t>
            </a:r>
          </a:p>
          <a:p>
            <a:r>
              <a:rPr lang="en-US" altLang="en-US" sz="3200" dirty="0"/>
              <a:t>Số buổi thực hiện. VD: 2 buổi liên tiếp</a:t>
            </a:r>
          </a:p>
          <a:p>
            <a:r>
              <a:rPr lang="en-US" altLang="en-US" sz="3200" dirty="0"/>
              <a:t>Lượng thời gian. VD: liên tiếp trong 2 phút</a:t>
            </a:r>
          </a:p>
          <a:p>
            <a:r>
              <a:rPr lang="en-US" altLang="en-US" sz="3200" dirty="0"/>
              <a:t>Điểm kết quả thực hiện. VD: tự thực hiện 3 lần trong buổi chơi 10 phút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457200" y="338455"/>
            <a:ext cx="8229600" cy="931545"/>
          </a:xfrm>
        </p:spPr>
        <p:txBody>
          <a:bodyPr vert="horz" wrap="square" lIns="91440" tIns="45720" rIns="91440" bIns="45720" anchor="b" anchorCtr="0"/>
          <a:lstStyle/>
          <a:p>
            <a:r>
              <a:rPr lang="en-US" altLang="en-US" sz="4800" dirty="0">
                <a:solidFill>
                  <a:schemeClr val="bg1"/>
                </a:solidFill>
              </a:rPr>
              <a:t>Hoàn cảnh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685530" cy="3450590"/>
          </a:xfrm>
        </p:spPr>
        <p:txBody>
          <a:bodyPr vert="horz" wrap="square" lIns="91440" tIns="45720" rIns="91440" bIns="45720" anchor="t" anchorCtr="0"/>
          <a:lstStyle/>
          <a:p>
            <a:r>
              <a:rPr lang="en-US" altLang="en-US" dirty="0"/>
              <a:t> khi nào?,</a:t>
            </a:r>
          </a:p>
          <a:p>
            <a:r>
              <a:rPr lang="en-US" altLang="en-US" dirty="0"/>
              <a:t> ở đâu?,</a:t>
            </a:r>
          </a:p>
          <a:p>
            <a:r>
              <a:rPr lang="en-US" altLang="en-US" dirty="0"/>
              <a:t> với ai?, </a:t>
            </a:r>
          </a:p>
          <a:p>
            <a:r>
              <a:rPr lang="en-US" altLang="en-US" dirty="0"/>
              <a:t> học liệu gì?,</a:t>
            </a:r>
          </a:p>
          <a:p>
            <a:r>
              <a:rPr lang="en-US" altLang="en-US" dirty="0"/>
              <a:t> mức độ hỗ trợ nào?</a:t>
            </a:r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100" name="Text Box 99"/>
          <p:cNvSpPr txBox="1"/>
          <p:nvPr/>
        </p:nvSpPr>
        <p:spPr>
          <a:xfrm>
            <a:off x="304800" y="4572000"/>
            <a:ext cx="864044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defTabSz="457200"/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Yu Mincho" charset="0"/>
              </a:rPr>
              <a:t>VD: T sẽ cải thiện kĩ năng đọc của mình </a:t>
            </a:r>
            <a:r>
              <a:rPr lang="en-US" sz="2800" i="1">
                <a:solidFill>
                  <a:srgbClr val="0070C0"/>
                </a:solidFill>
                <a:latin typeface="Times New Roman" panose="02020603050405020304" pitchFamily="18" charset="0"/>
                <a:cs typeface="Yu Mincho" charset="0"/>
              </a:rPr>
              <a:t>(mục tiêu không cụ thể, khó đo đạc)</a:t>
            </a:r>
          </a:p>
          <a:p>
            <a:pPr indent="0" defTabSz="457200"/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Yu Mincho" charset="0"/>
              </a:rPr>
              <a:t>=&gt;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Yu Mincho" charset="0"/>
              </a:rPr>
              <a:t> T  đọc chính xác 85% các từ trong bài tập đọc với tốc độ 50-60 từ/phút 	</a:t>
            </a:r>
            <a:r>
              <a:rPr lang="en-US" sz="2800" i="1">
                <a:solidFill>
                  <a:srgbClr val="FF0000"/>
                </a:solidFill>
                <a:latin typeface="Times New Roman" panose="02020603050405020304" pitchFamily="18" charset="0"/>
                <a:cs typeface="Yu Mincho" charset="0"/>
              </a:rPr>
              <a:t>(MT này cụ thể và đo lường được)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95275" y="2423287"/>
            <a:ext cx="8553450" cy="4096385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3600" b="1" dirty="0"/>
              <a:t>1. </a:t>
            </a:r>
            <a:r>
              <a:rPr lang="en-US" sz="3600" b="1" dirty="0" err="1"/>
              <a:t>Kế</a:t>
            </a:r>
            <a:r>
              <a:rPr lang="en-US" sz="3600" b="1" dirty="0"/>
              <a:t> </a:t>
            </a:r>
            <a:r>
              <a:rPr lang="en-US" sz="3600" b="1" dirty="0" err="1"/>
              <a:t>hoạch</a:t>
            </a:r>
            <a:r>
              <a:rPr lang="en-US" sz="3600" b="1" dirty="0"/>
              <a:t> </a:t>
            </a:r>
            <a:r>
              <a:rPr lang="en-US" sz="3600" b="1" dirty="0" err="1"/>
              <a:t>bài</a:t>
            </a:r>
            <a:r>
              <a:rPr lang="en-US" sz="3600" b="1" dirty="0"/>
              <a:t> </a:t>
            </a:r>
            <a:r>
              <a:rPr lang="en-US" sz="3600" b="1" dirty="0" err="1"/>
              <a:t>dạy</a:t>
            </a:r>
            <a:endParaRPr lang="en-US" sz="3600" b="1" dirty="0"/>
          </a:p>
          <a:p>
            <a:pPr marL="0" indent="0">
              <a:lnSpc>
                <a:spcPct val="90000"/>
              </a:lnSpc>
              <a:buNone/>
            </a:pPr>
            <a:r>
              <a:rPr lang="en-US" sz="3600" b="1" dirty="0"/>
              <a:t>2. BCV </a:t>
            </a:r>
            <a:r>
              <a:rPr lang="en-US" sz="3600" b="1" dirty="0" err="1"/>
              <a:t>nhận</a:t>
            </a:r>
            <a:r>
              <a:rPr lang="en-US" sz="3600" b="1" dirty="0"/>
              <a:t> </a:t>
            </a:r>
            <a:r>
              <a:rPr lang="en-US" sz="3600" b="1" dirty="0" err="1"/>
              <a:t>xét</a:t>
            </a:r>
            <a:endParaRPr lang="en-US" sz="3600" b="1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/>
              <a:t>Học viên báo cáo kết quả</a:t>
            </a:r>
          </a:p>
        </p:txBody>
      </p:sp>
    </p:spTree>
    <p:extLst>
      <p:ext uri="{BB962C8B-B14F-4D97-AF65-F5344CB8AC3E}">
        <p14:creationId xmlns:p14="http://schemas.microsoft.com/office/powerpoint/2010/main" val="187573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981200"/>
            <a:ext cx="8695055" cy="2895600"/>
          </a:xfrm>
        </p:spPr>
        <p:txBody>
          <a:bodyPr>
            <a:noAutofit/>
          </a:bodyPr>
          <a:lstStyle/>
          <a:p>
            <a:pPr marL="0" indent="0" algn="ctr">
              <a:buFont typeface="+mj-lt"/>
              <a:buNone/>
            </a:pP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Xây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dựng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hoạch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giáo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dục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(KHGDCN)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HS KTTT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hòa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nhập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0" algn="ctr">
              <a:buFont typeface="+mj-lt"/>
              <a:buNone/>
            </a:pP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cấp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trung</a:t>
            </a:r>
            <a:r>
              <a:rPr lang="en-US" sz="4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endParaRPr lang="en-US" sz="40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NỘI DUNG 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solidFill>
                  <a:schemeClr val="bg1"/>
                </a:solidFill>
                <a:sym typeface="+mn-ea"/>
              </a:rPr>
              <a:t>Xây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dựng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Kế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hoạch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giáo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dục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cá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nhân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cho</a:t>
            </a:r>
            <a:r>
              <a:rPr lang="en-US" dirty="0">
                <a:solidFill>
                  <a:schemeClr val="bg1"/>
                </a:solidFill>
                <a:sym typeface="+mn-ea"/>
              </a:rPr>
              <a:t> HS KTTT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228600" y="1981200"/>
            <a:ext cx="8709660" cy="3216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40000"/>
              </a:lnSpc>
            </a:pP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Các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địa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phương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nghiên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cứu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mục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1.2.2.Xây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dựng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KHGDCN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cho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HS KTTT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trang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29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và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trả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lời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câu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hỏi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800" b="0" dirty="0" err="1">
                <a:latin typeface="Times New Roman" panose="02020603050405020304" pitchFamily="18" charset="0"/>
                <a:cs typeface="Yu Mincho" charset="0"/>
              </a:rPr>
              <a:t>sau</a:t>
            </a:r>
            <a:r>
              <a:rPr lang="en-US" sz="2800" b="0" dirty="0">
                <a:latin typeface="Times New Roman" panose="02020603050405020304" pitchFamily="18" charset="0"/>
                <a:cs typeface="Yu Mincho" charset="0"/>
              </a:rPr>
              <a:t>:</a:t>
            </a:r>
          </a:p>
          <a:p>
            <a:pPr indent="0" algn="just">
              <a:lnSpc>
                <a:spcPct val="140000"/>
              </a:lnSpc>
            </a:pP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1. KHGDCN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có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mấy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thành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phần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?</a:t>
            </a:r>
          </a:p>
          <a:p>
            <a:pPr indent="0" algn="just">
              <a:lnSpc>
                <a:spcPct val="140000"/>
              </a:lnSpc>
            </a:pP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2.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Đó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là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những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thành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phần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nào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?</a:t>
            </a:r>
          </a:p>
          <a:p>
            <a:pPr indent="0" algn="just">
              <a:lnSpc>
                <a:spcPct val="140000"/>
              </a:lnSpc>
            </a:pP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3.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Lưu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ý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gì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khi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viết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mục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 </a:t>
            </a:r>
            <a:r>
              <a:rPr lang="en-US" sz="24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tiêu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Yu Mincho" charset="0"/>
              </a:rPr>
              <a:t>?</a:t>
            </a:r>
          </a:p>
          <a:p>
            <a:endParaRPr lang="en-US" sz="2400" b="1" dirty="0">
              <a:solidFill>
                <a:schemeClr val="accent2"/>
              </a:solidFill>
              <a:latin typeface="Times New Roman" panose="02020603050405020304" pitchFamily="18" charset="0"/>
              <a:cs typeface="Yu Mincho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solidFill>
                  <a:schemeClr val="bg1"/>
                </a:solidFill>
                <a:sym typeface="+mn-ea"/>
              </a:rPr>
              <a:t>Xây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dựng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Kế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hoạch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giáo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dục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cá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nhân</a:t>
            </a:r>
            <a:r>
              <a:rPr lang="en-US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dirty="0" err="1">
                <a:solidFill>
                  <a:schemeClr val="bg1"/>
                </a:solidFill>
                <a:sym typeface="+mn-ea"/>
              </a:rPr>
              <a:t>cho</a:t>
            </a:r>
            <a:r>
              <a:rPr lang="en-US" dirty="0">
                <a:solidFill>
                  <a:schemeClr val="bg1"/>
                </a:solidFill>
                <a:sym typeface="+mn-ea"/>
              </a:rPr>
              <a:t> HS KTTT</a:t>
            </a:r>
          </a:p>
        </p:txBody>
      </p:sp>
      <p:sp>
        <p:nvSpPr>
          <p:cNvPr id="100" name="Text Box 99"/>
          <p:cNvSpPr txBox="1"/>
          <p:nvPr/>
        </p:nvSpPr>
        <p:spPr>
          <a:xfrm>
            <a:off x="381000" y="1752600"/>
            <a:ext cx="8332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0">
                <a:latin typeface="Times New Roman" panose="02020603050405020304" pitchFamily="18" charset="0"/>
                <a:cs typeface="+mj-ea"/>
              </a:rPr>
              <a:t>2. </a:t>
            </a:r>
            <a:r>
              <a:rPr lang="en-US" sz="3200">
                <a:latin typeface="Times New Roman" panose="02020603050405020304" pitchFamily="18" charset="0"/>
                <a:cs typeface="+mj-ea"/>
                <a:sym typeface="+mn-ea"/>
              </a:rPr>
              <a:t>KHGDCN có bao nhiêu t</a:t>
            </a:r>
            <a:r>
              <a:rPr lang="en-US" sz="3200" b="0">
                <a:latin typeface="Times New Roman" panose="02020603050405020304" pitchFamily="18" charset="0"/>
                <a:cs typeface="+mj-ea"/>
              </a:rPr>
              <a:t>hành phần?</a:t>
            </a:r>
          </a:p>
        </p:txBody>
      </p:sp>
      <p:graphicFrame>
        <p:nvGraphicFramePr>
          <p:cNvPr id="6" name="Table 5"/>
          <p:cNvGraphicFramePr/>
          <p:nvPr/>
        </p:nvGraphicFramePr>
        <p:xfrm>
          <a:off x="457200" y="2438400"/>
          <a:ext cx="8430260" cy="3957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5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59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TT</a:t>
                      </a:r>
                      <a:endParaRPr lang="en-US" sz="20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Thànhphần</a:t>
                      </a:r>
                      <a:endParaRPr lang="en-US" sz="20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 dung</a:t>
                      </a:r>
                    </a:p>
                    <a:p>
                      <a:pPr indent="0">
                        <a:buNone/>
                      </a:pPr>
                      <a:endParaRPr lang="en-US" sz="20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8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 tin chung </a:t>
                      </a:r>
                      <a:r>
                        <a:rPr lang="en-US" sz="2000" b="1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0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 tin về học sinh- Thông tin về gia đình </a:t>
                      </a:r>
                      <a:endParaRPr lang="en-US" sz="2000" b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b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 tiêu giáo dục</a:t>
                      </a:r>
                      <a:endParaRPr lang="en-US" sz="2000" b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 tiêu giáo dục của năm học, học kỳ, nửa học kỳ, tháng.</a:t>
                      </a:r>
                      <a:endParaRPr lang="en-US" sz="2000" b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825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 b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 hoạch cụ thể</a:t>
                      </a:r>
                      <a:endParaRPr lang="en-US" sz="2000" b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 dung hoạt động; Cách tiến hành và các dịch vụ/phương tiện liên quan; Thời gian thực hiện; Người thực hiện; Kết quả mong đợi</a:t>
                      </a:r>
                      <a:endParaRPr lang="en-US" sz="2000" b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8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000" b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Đánh giá - Điều chỉnh</a:t>
                      </a:r>
                      <a:endParaRPr lang="en-US" sz="2000" b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Đánh giá kết quả thực hiện mục tiêu và các điều chỉnh cần thiết</a:t>
                      </a:r>
                      <a:endParaRPr lang="en-US" sz="2000" b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76910" y="2679065"/>
            <a:ext cx="3945255" cy="3447415"/>
          </a:xfrm>
        </p:spPr>
        <p:txBody>
          <a:bodyPr/>
          <a:lstStyle/>
          <a:p>
            <a:r>
              <a:rPr lang="en-US" sz="3200" b="1" u="sng" dirty="0">
                <a:sym typeface="+mn-ea"/>
              </a:rPr>
              <a:t>HV tự nghiên cứu trong tài liệu bên, trang 30-31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/>
              <a:t>Viết mục tiêu trong KHGDCN</a:t>
            </a:r>
          </a:p>
        </p:txBody>
      </p:sp>
      <p:pic>
        <p:nvPicPr>
          <p:cNvPr id="2" name="Content Placeholder 1" descr="z3940285901535_c10b3a8d162ef568bd9b3d28aae8c373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284470" y="1704975"/>
            <a:ext cx="3648710" cy="51212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Minh họa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04545" y="2057527"/>
            <a:ext cx="3822192" cy="3447288"/>
          </a:xfrm>
        </p:spPr>
        <p:txBody>
          <a:bodyPr>
            <a:noAutofit/>
          </a:bodyPr>
          <a:lstStyle/>
          <a:p>
            <a:pPr marL="0" indent="0" algn="ctr">
              <a:buFont typeface="+mj-lt"/>
              <a:buNone/>
            </a:pP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hoạch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giáo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HS KTTT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hòa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nhập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cấp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trung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0" indent="0" algn="ctr">
              <a:buFont typeface="+mj-lt"/>
              <a:buNone/>
            </a:pPr>
            <a:endParaRPr lang="en-US" sz="36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40319EE-FD06-F21E-DBB5-721BC09DDA5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>
                <a:hlinkClick r:id="rId2" action="ppaction://hlinkpres?slideindex=1&amp;slidetitle="/>
              </a:rPr>
              <a:t>KHGDCN HS KTTT.xml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4472" y="2133600"/>
            <a:ext cx="8695055" cy="2895600"/>
          </a:xfrm>
        </p:spPr>
        <p:txBody>
          <a:bodyPr>
            <a:noAutofit/>
          </a:bodyPr>
          <a:lstStyle/>
          <a:p>
            <a:pPr marL="0" indent="0" algn="l">
              <a:buFont typeface="+mj-lt"/>
              <a:buNone/>
            </a:pP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Xây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dựng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hoạch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HS KTTT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hòa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nhập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cấp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trung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endParaRPr lang="en-US" sz="36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l">
              <a:buFont typeface="+mj-lt"/>
              <a:buNone/>
            </a:pP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Xây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dựng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hoạch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giáo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(KHGDCN)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NỘI DUNG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61315" y="2675255"/>
            <a:ext cx="8478520" cy="345059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1. </a:t>
            </a:r>
            <a:r>
              <a:rPr lang="en-US" dirty="0" err="1"/>
              <a:t>Mỗi</a:t>
            </a:r>
            <a:r>
              <a:rPr lang="en-US" dirty="0"/>
              <a:t> HV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1 </a:t>
            </a:r>
            <a:r>
              <a:rPr lang="en-US" dirty="0" err="1"/>
              <a:t>bản</a:t>
            </a:r>
            <a:r>
              <a:rPr lang="en-US" dirty="0"/>
              <a:t> KHGDCN </a:t>
            </a:r>
            <a:r>
              <a:rPr lang="en-US" dirty="0" err="1"/>
              <a:t>cho</a:t>
            </a:r>
            <a:r>
              <a:rPr lang="en-US" dirty="0"/>
              <a:t> 1 HS KTTT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thể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file: 02.KHGDCN +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đp</a:t>
            </a:r>
            <a:endParaRPr lang="en-US" dirty="0"/>
          </a:p>
          <a:p>
            <a:pPr marL="0" indent="0" algn="ctr">
              <a:buNone/>
            </a:pPr>
            <a:r>
              <a:rPr lang="en-US" dirty="0" err="1">
                <a:highlight>
                  <a:srgbClr val="FFFF00"/>
                </a:highlight>
              </a:rPr>
              <a:t>Ví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dụ</a:t>
            </a:r>
            <a:r>
              <a:rPr lang="en-US" dirty="0">
                <a:highlight>
                  <a:srgbClr val="FFFF00"/>
                </a:highlight>
              </a:rPr>
              <a:t>: 02.KHGDCN </a:t>
            </a:r>
            <a:r>
              <a:rPr lang="en-US" dirty="0" err="1">
                <a:highlight>
                  <a:srgbClr val="FFFF00"/>
                </a:highlight>
              </a:rPr>
              <a:t>SocTrang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Thực hành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2514600"/>
            <a:ext cx="8553450" cy="409638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en-US" sz="3600" dirty="0" err="1"/>
              <a:t>Kế</a:t>
            </a:r>
            <a:r>
              <a:rPr lang="en-US" sz="3600" dirty="0"/>
              <a:t> </a:t>
            </a:r>
            <a:r>
              <a:rPr lang="en-US" sz="3600" dirty="0" err="1"/>
              <a:t>hoạch</a:t>
            </a:r>
            <a:r>
              <a:rPr lang="en-US" sz="3600" dirty="0"/>
              <a:t> </a:t>
            </a:r>
            <a:r>
              <a:rPr lang="en-US" sz="3600" dirty="0" err="1"/>
              <a:t>giáo</a:t>
            </a:r>
            <a:r>
              <a:rPr lang="en-US" sz="3600" dirty="0"/>
              <a:t> </a:t>
            </a:r>
            <a:r>
              <a:rPr lang="en-US" sz="3600" dirty="0" err="1"/>
              <a:t>dục</a:t>
            </a:r>
            <a:r>
              <a:rPr lang="en-US" sz="3600" dirty="0"/>
              <a:t> </a:t>
            </a:r>
            <a:r>
              <a:rPr lang="en-US" sz="3600" dirty="0" err="1"/>
              <a:t>cá</a:t>
            </a:r>
            <a:r>
              <a:rPr lang="en-US" sz="3600" dirty="0"/>
              <a:t> </a:t>
            </a:r>
            <a:r>
              <a:rPr lang="en-US" sz="3600" dirty="0" err="1"/>
              <a:t>nhân</a:t>
            </a:r>
            <a:r>
              <a:rPr lang="en-US" sz="3600" dirty="0"/>
              <a:t> </a:t>
            </a:r>
            <a:r>
              <a:rPr lang="en-US" sz="3600" dirty="0" err="1"/>
              <a:t>cho</a:t>
            </a:r>
            <a:r>
              <a:rPr lang="en-US" sz="3600" dirty="0"/>
              <a:t> HS KTTT 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en-US" sz="3600" dirty="0"/>
              <a:t>BCV </a:t>
            </a:r>
            <a:r>
              <a:rPr lang="en-US" sz="3600" dirty="0" err="1"/>
              <a:t>góp</a:t>
            </a:r>
            <a:r>
              <a:rPr lang="en-US" sz="3600" dirty="0"/>
              <a:t> ý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/>
              <a:t>Học viên báo cáo kết quả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981200"/>
            <a:ext cx="8553450" cy="4347845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800" b="1" dirty="0"/>
              <a:t>1. </a:t>
            </a:r>
            <a:r>
              <a:rPr lang="en-US" sz="2800" b="1" dirty="0" err="1"/>
              <a:t>Cá</a:t>
            </a:r>
            <a:r>
              <a:rPr lang="en-US" sz="2800" b="1" dirty="0"/>
              <a:t> </a:t>
            </a:r>
            <a:r>
              <a:rPr lang="en-US" sz="2800" b="1" dirty="0" err="1"/>
              <a:t>nhân</a:t>
            </a:r>
            <a:r>
              <a:rPr lang="en-US" sz="2800" b="1" dirty="0"/>
              <a:t>: </a:t>
            </a:r>
            <a:r>
              <a:rPr lang="en-US" sz="2800" dirty="0"/>
              <a:t>01.KHBD.Cantho.Tên HV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800" b="1" dirty="0"/>
              <a:t>2. </a:t>
            </a:r>
            <a:r>
              <a:rPr lang="en-US" sz="2800" b="1" dirty="0" err="1"/>
              <a:t>Nhóm</a:t>
            </a:r>
            <a:r>
              <a:rPr lang="en-US" sz="2800" b="1" dirty="0"/>
              <a:t>: </a:t>
            </a:r>
            <a:r>
              <a:rPr lang="en-US" sz="2800" dirty="0"/>
              <a:t>02.KHGDCN.TayNinh</a:t>
            </a:r>
          </a:p>
          <a:p>
            <a:pPr marL="0" indent="0">
              <a:lnSpc>
                <a:spcPct val="90000"/>
              </a:lnSpc>
              <a:buNone/>
            </a:pPr>
            <a:endParaRPr lang="en-US" sz="2800" b="1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800" b="1" dirty="0"/>
              <a:t>3. </a:t>
            </a:r>
            <a:r>
              <a:rPr lang="en-US" sz="2800" b="1" dirty="0" err="1"/>
              <a:t>Mỗi</a:t>
            </a:r>
            <a:r>
              <a:rPr lang="en-US" sz="2800" b="1" dirty="0"/>
              <a:t> </a:t>
            </a:r>
            <a:r>
              <a:rPr lang="en-US" sz="2800" b="1" dirty="0" err="1"/>
              <a:t>địa</a:t>
            </a:r>
            <a:r>
              <a:rPr lang="en-US" sz="2800" b="1" dirty="0"/>
              <a:t> </a:t>
            </a:r>
            <a:r>
              <a:rPr lang="en-US" sz="2800" b="1" dirty="0" err="1"/>
              <a:t>phương</a:t>
            </a:r>
            <a:r>
              <a:rPr lang="en-US" sz="2800" b="1" dirty="0"/>
              <a:t> </a:t>
            </a:r>
            <a:r>
              <a:rPr lang="en-US" sz="2800" b="1" dirty="0" err="1"/>
              <a:t>lập</a:t>
            </a:r>
            <a:r>
              <a:rPr lang="en-US" sz="2800" b="1" dirty="0"/>
              <a:t> 1 folder: </a:t>
            </a:r>
            <a:r>
              <a:rPr lang="en-US" sz="2800" dirty="0" err="1"/>
              <a:t>tên</a:t>
            </a:r>
            <a:r>
              <a:rPr lang="en-US" sz="2800" dirty="0"/>
              <a:t> </a:t>
            </a:r>
            <a:r>
              <a:rPr lang="en-US" sz="2800" dirty="0" err="1"/>
              <a:t>địa</a:t>
            </a:r>
            <a:r>
              <a:rPr lang="en-US" sz="2800" dirty="0"/>
              <a:t> </a:t>
            </a:r>
            <a:r>
              <a:rPr lang="en-US" sz="2800" dirty="0" err="1"/>
              <a:t>phương</a:t>
            </a:r>
            <a:r>
              <a:rPr lang="en-US" sz="2800" dirty="0"/>
              <a:t>+ </a:t>
            </a:r>
            <a:r>
              <a:rPr lang="en-US" sz="2800" dirty="0" err="1"/>
              <a:t>tên</a:t>
            </a:r>
            <a:r>
              <a:rPr lang="en-US" sz="2800" dirty="0"/>
              <a:t> </a:t>
            </a:r>
            <a:r>
              <a:rPr lang="en-US" sz="2800" dirty="0" err="1"/>
              <a:t>lớp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 </a:t>
            </a:r>
            <a:r>
              <a:rPr lang="en-US" sz="2800" dirty="0" err="1"/>
              <a:t>huấn</a:t>
            </a:r>
            <a:endParaRPr lang="en-US" sz="28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>
                <a:highlight>
                  <a:srgbClr val="FFFF00"/>
                </a:highlight>
              </a:rPr>
              <a:t>VD: </a:t>
            </a:r>
            <a:r>
              <a:rPr lang="en-US" sz="2800" dirty="0" err="1">
                <a:highlight>
                  <a:srgbClr val="FFFF00"/>
                </a:highlight>
              </a:rPr>
              <a:t>CanTho.GDHN</a:t>
            </a:r>
            <a:r>
              <a:rPr lang="en-US" sz="2800" dirty="0">
                <a:highlight>
                  <a:srgbClr val="FFFF00"/>
                </a:highlight>
              </a:rPr>
              <a:t> HS KTTT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/>
              <a:t>- </a:t>
            </a:r>
            <a:r>
              <a:rPr lang="en-US" sz="2800" dirty="0" err="1"/>
              <a:t>Chứa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file: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/>
              <a:t>+ 01.KHBD x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GV </a:t>
            </a:r>
            <a:r>
              <a:rPr lang="en-US" sz="2800" dirty="0" err="1"/>
              <a:t>tham</a:t>
            </a:r>
            <a:r>
              <a:rPr lang="en-US" sz="2800" dirty="0"/>
              <a:t> </a:t>
            </a:r>
            <a:r>
              <a:rPr lang="en-US" sz="2800" dirty="0" err="1"/>
              <a:t>gia</a:t>
            </a:r>
            <a:r>
              <a:rPr lang="en-US" sz="2800" dirty="0"/>
              <a:t> </a:t>
            </a:r>
            <a:r>
              <a:rPr lang="en-US" sz="2800" dirty="0" err="1"/>
              <a:t>lớp</a:t>
            </a:r>
            <a:r>
              <a:rPr lang="en-US" sz="2800" dirty="0"/>
              <a:t> TH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/>
              <a:t>+ 02.KHGDCN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/>
              <a:t>YÊU CẦU NỘP SẢN PHẨM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Khảo sát sau tập huấn</a:t>
            </a:r>
          </a:p>
        </p:txBody>
      </p:sp>
      <p:pic>
        <p:nvPicPr>
          <p:cNvPr id="3" name="Content Placeholder 2" descr="GV - Sau tap huan MB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1305" y="2109470"/>
            <a:ext cx="3719830" cy="37198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Date Placeholder 4"/>
          <p:cNvSpPr txBox="1">
            <a:spLocks noGrp="1"/>
          </p:cNvSpPr>
          <p:nvPr>
            <p:ph type="dt" sz="half" idx="2"/>
          </p:nvPr>
        </p:nvSpPr>
        <p:spPr>
          <a:xfrm>
            <a:off x="457200" y="6278563"/>
            <a:ext cx="2133600" cy="457200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fld id="{BB962C8B-B14F-4D97-AF65-F5344CB8AC3E}" type="datetime1">
              <a:rPr lang="en-US" altLang="vi-VN" sz="1200" dirty="0">
                <a:solidFill>
                  <a:schemeClr val="tx2"/>
                </a:solidFill>
              </a:rPr>
              <a:t>8/14/2023</a:t>
            </a:fld>
            <a:endParaRPr lang="en-US" altLang="vi-VN" sz="1200" dirty="0">
              <a:solidFill>
                <a:schemeClr val="tx2"/>
              </a:solidFill>
            </a:endParaRPr>
          </a:p>
        </p:txBody>
      </p:sp>
      <p:sp>
        <p:nvSpPr>
          <p:cNvPr id="235523" name="Slide Number Placeholder 6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78563"/>
            <a:ext cx="2133600" cy="457200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en-US" altLang="vi-VN" sz="1200" dirty="0">
                <a:solidFill>
                  <a:schemeClr val="tx2"/>
                </a:solidFill>
              </a:rPr>
              <a:t>24</a:t>
            </a:fld>
            <a:endParaRPr lang="en-US" altLang="vi-VN" sz="1200" dirty="0">
              <a:solidFill>
                <a:schemeClr val="tx2"/>
              </a:solidFill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-76200" y="1752600"/>
            <a:ext cx="8991600" cy="1417638"/>
          </a:xfrm>
        </p:spPr>
        <p:txBody>
          <a:bodyPr vert="horz" wrap="square" lIns="91440" tIns="45720" rIns="91440" bIns="45720" numCol="1" anchor="ctr" anchorCtr="0" compatLnSpc="1"/>
          <a:lstStyle/>
          <a:p>
            <a:pPr>
              <a:lnSpc>
                <a:spcPct val="170000"/>
              </a:lnSpc>
            </a:pPr>
            <a:r>
              <a:rPr lang="en-US" altLang="vi-VN" sz="3600" kern="1200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Cám ơn sự chú ý theo dõi !</a:t>
            </a:r>
            <a:endParaRPr lang="en-US" altLang="vi-VN" sz="3600" i="1" kern="1200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3838" cy="4530725"/>
          </a:xfrm>
        </p:spPr>
        <p:txBody>
          <a:bodyPr vert="horz" wrap="square" lIns="91440" tIns="45720" rIns="91440" bIns="45720" anchor="t" anchorCtr="0"/>
          <a:lstStyle>
            <a:lvl1pPr lvl="0">
              <a:buClr>
                <a:schemeClr val="accent1"/>
              </a:buClr>
              <a:buSzTx/>
              <a:buFont typeface="Wingdings" panose="05000000000000000000" pitchFamily="2" charset="2"/>
              <a:defRPr sz="2000"/>
            </a:lvl1pPr>
            <a:lvl2pPr lvl="1">
              <a:buClr>
                <a:schemeClr val="accent1"/>
              </a:buClr>
              <a:buSzTx/>
              <a:buFont typeface="Wingdings" panose="05000000000000000000" pitchFamily="2" charset="2"/>
              <a:defRPr sz="2000"/>
            </a:lvl2pPr>
            <a:lvl3pPr lvl="2">
              <a:buClr>
                <a:schemeClr val="accent1"/>
              </a:buClr>
              <a:buSzTx/>
              <a:buFont typeface="Wingdings" panose="05000000000000000000" pitchFamily="2" charset="2"/>
              <a:defRPr sz="1800"/>
            </a:lvl3pPr>
            <a:lvl4pPr lvl="3">
              <a:buClr>
                <a:schemeClr val="accent1"/>
              </a:buClr>
              <a:buSzTx/>
              <a:buFont typeface="Wingdings" panose="05000000000000000000" pitchFamily="2" charset="2"/>
              <a:defRPr sz="1600"/>
            </a:lvl4pPr>
            <a:lvl5pPr lvl="4">
              <a:buClr>
                <a:schemeClr val="accent1"/>
              </a:buClr>
              <a:buSzTx/>
              <a:buFont typeface="Wingdings" panose="05000000000000000000" pitchFamily="2" charset="2"/>
              <a:defRPr sz="1400"/>
            </a:lvl5pPr>
          </a:lstStyle>
          <a:p>
            <a:pPr lvl="0"/>
            <a:endParaRPr lang="vi-VN" altLang="vi-VN" sz="2400" dirty="0"/>
          </a:p>
        </p:txBody>
      </p:sp>
      <p:sp>
        <p:nvSpPr>
          <p:cNvPr id="225284" name="Rectangle 4"/>
          <p:cNvSpPr>
            <a:spLocks noGrp="1"/>
          </p:cNvSpPr>
          <p:nvPr>
            <p:ph type="body" sz="half" idx="4294967295"/>
          </p:nvPr>
        </p:nvSpPr>
        <p:spPr>
          <a:xfrm>
            <a:off x="4652963" y="1600200"/>
            <a:ext cx="4033837" cy="4530725"/>
          </a:xfrm>
        </p:spPr>
        <p:txBody>
          <a:bodyPr vert="horz" wrap="square" lIns="91440" tIns="45720" rIns="91440" bIns="45720" anchor="t" anchorCtr="0"/>
          <a:lstStyle>
            <a:lvl1pPr lvl="0">
              <a:buClr>
                <a:schemeClr val="accent1"/>
              </a:buClr>
              <a:buSzTx/>
              <a:buFont typeface="Wingdings" panose="05000000000000000000" pitchFamily="2" charset="2"/>
              <a:defRPr sz="2000"/>
            </a:lvl1pPr>
            <a:lvl2pPr lvl="1">
              <a:buClr>
                <a:schemeClr val="accent1"/>
              </a:buClr>
              <a:buSzTx/>
              <a:buFont typeface="Wingdings" panose="05000000000000000000" pitchFamily="2" charset="2"/>
              <a:defRPr sz="2000"/>
            </a:lvl2pPr>
            <a:lvl3pPr lvl="2">
              <a:buClr>
                <a:schemeClr val="accent1"/>
              </a:buClr>
              <a:buSzTx/>
              <a:buFont typeface="Wingdings" panose="05000000000000000000" pitchFamily="2" charset="2"/>
              <a:defRPr sz="1800"/>
            </a:lvl3pPr>
            <a:lvl4pPr lvl="3">
              <a:buClr>
                <a:schemeClr val="accent1"/>
              </a:buClr>
              <a:buSzTx/>
              <a:buFont typeface="Wingdings" panose="05000000000000000000" pitchFamily="2" charset="2"/>
              <a:defRPr sz="1600"/>
            </a:lvl4pPr>
            <a:lvl5pPr lvl="4">
              <a:buClr>
                <a:schemeClr val="accent1"/>
              </a:buClr>
              <a:buSzTx/>
              <a:buFont typeface="Wingdings" panose="05000000000000000000" pitchFamily="2" charset="2"/>
              <a:defRPr sz="1400"/>
            </a:lvl5pPr>
          </a:lstStyle>
          <a:p>
            <a:pPr lvl="0"/>
            <a:endParaRPr lang="vi-VN" altLang="vi-VN" sz="2400" dirty="0"/>
          </a:p>
        </p:txBody>
      </p:sp>
      <p:pic>
        <p:nvPicPr>
          <p:cNvPr id="235527" name="Picture 5" descr="&quot;Birthday Roses&quot; © The Image Bank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19200"/>
            <a:ext cx="9144000" cy="563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2" name="Picture 9" descr="&quot;Birthday Roses&quot; © The Image Bank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19200"/>
            <a:ext cx="9144000" cy="563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3" name="Picture 9" descr="C:\Users\Admin\Desktop\anh\PicSpeed -85941560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5275" y="1219200"/>
            <a:ext cx="5016500" cy="3135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4" name="Picture 10" descr="C:\Users\Admin\Desktop\anh\682_buc-thu-gui-mua-hoa-huong-duon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5" y="-29845"/>
            <a:ext cx="9121775" cy="6887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itle 7"/>
          <p:cNvSpPr>
            <a:spLocks noGrp="1"/>
          </p:cNvSpPr>
          <p:nvPr/>
        </p:nvSpPr>
        <p:spPr>
          <a:xfrm>
            <a:off x="457200" y="338455"/>
            <a:ext cx="2896235" cy="5617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i="1">
                <a:solidFill>
                  <a:schemeClr val="tx2"/>
                </a:solidFill>
              </a:rPr>
              <a:t>Trân trọng cám ơn!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" dur="2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22528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0190" y="2209800"/>
            <a:ext cx="8643620" cy="4667885"/>
          </a:xfrm>
        </p:spPr>
        <p:txBody>
          <a:bodyPr>
            <a:noAutofit/>
          </a:bodyPr>
          <a:lstStyle/>
          <a:p>
            <a:pPr marL="0" indent="0" algn="just">
              <a:buFont typeface="+mj-lt"/>
              <a:buNone/>
            </a:pP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1.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Nêu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được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cấu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trúc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bản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KHGDCN</a:t>
            </a:r>
          </a:p>
          <a:p>
            <a:pPr marL="0" indent="0" algn="just">
              <a:buFont typeface="+mj-lt"/>
              <a:buNone/>
            </a:pP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2.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Xây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dựng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được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1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bản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KHGDCN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cụ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thể</a:t>
            </a:r>
            <a:endParaRPr lang="en-US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  <a:sym typeface="+mn-ea"/>
            </a:endParaRPr>
          </a:p>
          <a:p>
            <a:pPr marL="0" indent="0" algn="just">
              <a:buFont typeface="+mj-lt"/>
              <a:buNone/>
            </a:pP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3.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Xây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dựng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được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1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bản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KH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bài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dạy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cụ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thể</a:t>
            </a:r>
            <a:r>
              <a:rPr lang="en-US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</a:p>
          <a:p>
            <a:pPr marL="0" indent="0" algn="just">
              <a:buFont typeface="+mj-lt"/>
              <a:buNone/>
            </a:pPr>
            <a:endParaRPr lang="en-US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  <a:sym typeface="+mn-ea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MỤC TIÊU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981200"/>
            <a:ext cx="8695055" cy="2895600"/>
          </a:xfrm>
        </p:spPr>
        <p:txBody>
          <a:bodyPr>
            <a:noAutofit/>
          </a:bodyPr>
          <a:lstStyle/>
          <a:p>
            <a:pPr marL="0" indent="0" algn="ctr">
              <a:buFont typeface="+mj-lt"/>
              <a:buNone/>
            </a:pP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Xây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dựng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hoạch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0" algn="ctr">
              <a:buFont typeface="+mj-lt"/>
              <a:buNone/>
            </a:pP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HS KTTT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hòa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nhập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cấp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trung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0" indent="0" algn="ctr">
              <a:buFont typeface="+mj-lt"/>
              <a:buNone/>
            </a:pPr>
            <a:r>
              <a:rPr lang="en-US" sz="3600" b="1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Minh </a:t>
            </a:r>
            <a:r>
              <a:rPr lang="en-US" sz="3600" b="1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</a:t>
            </a:r>
            <a:r>
              <a:rPr lang="en-US" sz="3600" b="1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3600" b="1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thực</a:t>
            </a:r>
            <a:r>
              <a:rPr lang="en-US" sz="3600" b="1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hành</a:t>
            </a:r>
            <a:endParaRPr lang="en-US" sz="3600" b="1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NỘI DUNG 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4472" y="1905000"/>
            <a:ext cx="8695055" cy="2895600"/>
          </a:xfrm>
        </p:spPr>
        <p:txBody>
          <a:bodyPr>
            <a:noAutofit/>
          </a:bodyPr>
          <a:lstStyle/>
          <a:p>
            <a:pPr marL="0" indent="0" algn="l">
              <a:buFont typeface="+mj-lt"/>
              <a:buNone/>
            </a:pPr>
            <a:r>
              <a:rPr lang="en-US" dirty="0" err="1"/>
              <a:t>Thảo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, HV</a:t>
            </a:r>
            <a:r>
              <a:rPr lang="en-US" sz="20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nghiên</a:t>
            </a:r>
            <a:r>
              <a:rPr lang="en-US" sz="28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cứu</a:t>
            </a:r>
            <a:r>
              <a:rPr lang="en-US" sz="28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tr33-44.</a:t>
            </a:r>
            <a:r>
              <a:rPr lang="en-US" sz="2800" dirty="0">
                <a:solidFill>
                  <a:schemeClr val="bg1"/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</a:p>
          <a:p>
            <a:pPr marL="0" indent="0" algn="l">
              <a:buFont typeface="+mj-lt"/>
              <a:buNone/>
            </a:pPr>
            <a:r>
              <a:rPr lang="en-US" sz="28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Trình</a:t>
            </a:r>
            <a:r>
              <a:rPr lang="en-US" sz="28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sz="28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bày</a:t>
            </a:r>
            <a:r>
              <a:rPr lang="en-US" sz="28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sz="28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kết</a:t>
            </a:r>
            <a:r>
              <a:rPr lang="en-US" sz="28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sz="28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quả</a:t>
            </a:r>
            <a:r>
              <a:rPr lang="en-US" sz="28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TLN </a:t>
            </a:r>
            <a:r>
              <a:rPr lang="en-US" sz="28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về</a:t>
            </a:r>
            <a:r>
              <a:rPr lang="en-US" sz="28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CẤU TRÚC </a:t>
            </a:r>
            <a:r>
              <a:rPr lang="en-US" sz="28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trong</a:t>
            </a:r>
            <a:r>
              <a:rPr lang="en-US" sz="28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sz="2800" b="1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việc</a:t>
            </a:r>
            <a:r>
              <a:rPr lang="en-US" sz="2800" b="1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sz="2800" b="1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hỗ</a:t>
            </a:r>
            <a:r>
              <a:rPr lang="en-US" sz="2800" b="1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sz="2800" b="1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trợ</a:t>
            </a:r>
            <a:r>
              <a:rPr lang="en-US" sz="2800" b="1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  <a:sym typeface="+mn-ea"/>
              </a:rPr>
              <a:t> </a:t>
            </a:r>
            <a:r>
              <a:rPr lang="en-US" sz="2800" b="1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CT GDPT 2018 </a:t>
            </a:r>
            <a:r>
              <a:rPr lang="en-US" sz="2800" b="1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môn</a:t>
            </a:r>
            <a:r>
              <a:rPr lang="en-US" sz="2800" b="1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Ngữ</a:t>
            </a:r>
            <a:r>
              <a:rPr lang="en-US" sz="2800" b="1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2800" b="1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2800" b="1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HS KTTT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MT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phát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triển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phẩm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chất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năng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lực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HS KTTT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Đặc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điểm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HS KTTT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Hướng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dẫn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thực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hiện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CT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môn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Ngữ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HS KTTT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Đánh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giá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năng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lực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môn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Ngữ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HS KTTT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Minh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họa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hướng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dẫn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HS KTTT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môn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Ngữ</a:t>
            </a:r>
            <a:r>
              <a:rPr lang="en-US" sz="24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endParaRPr lang="en-US" sz="24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l">
              <a:buNone/>
            </a:pPr>
            <a:r>
              <a:rPr lang="en-US" sz="2800" b="1" dirty="0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=&gt;  HV </a:t>
            </a:r>
            <a:r>
              <a:rPr lang="en-US" sz="2800" b="1" dirty="0" err="1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tự</a:t>
            </a:r>
            <a:r>
              <a:rPr lang="en-US" sz="2800" b="1" dirty="0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nghiên</a:t>
            </a:r>
            <a:r>
              <a:rPr lang="en-US" sz="2800" b="1" dirty="0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cứu</a:t>
            </a:r>
            <a:r>
              <a:rPr lang="en-US" sz="2800" b="1" dirty="0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môn</a:t>
            </a:r>
            <a:r>
              <a:rPr lang="en-US" sz="2800" b="1" dirty="0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2800" b="1" dirty="0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highlight>
                  <a:srgbClr val="000080"/>
                </a:highlight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endParaRPr lang="en-US" sz="2800" b="1" dirty="0">
              <a:solidFill>
                <a:schemeClr val="bg1"/>
              </a:solidFill>
              <a:highlight>
                <a:srgbClr val="000080"/>
              </a:highlight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95196"/>
            <a:ext cx="8229600" cy="110947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2.2. HỖ TRỢ CÁC MÔN HỌC THEO</a:t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 CT GDPT 2018 CHO HS KTTT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Minh họa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228600" y="2438400"/>
            <a:ext cx="8564880" cy="2589530"/>
          </a:xfrm>
        </p:spPr>
        <p:txBody>
          <a:bodyPr>
            <a:noAutofit/>
          </a:bodyPr>
          <a:lstStyle/>
          <a:p>
            <a:pPr marL="0" indent="0" algn="just">
              <a:buFont typeface="+mj-lt"/>
              <a:buNone/>
            </a:pP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hoạch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HS KTTT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hòa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nhập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cấp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trung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3600" dirty="0"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0" indent="0" algn="just">
              <a:buFont typeface="+mj-lt"/>
              <a:buNone/>
            </a:pPr>
            <a:endParaRPr lang="en-US" sz="3600" dirty="0">
              <a:latin typeface="Candara" panose="020E0502030303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32740" y="2514600"/>
            <a:ext cx="8478520" cy="3450590"/>
          </a:xfrm>
          <a:noFill/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dirty="0"/>
              <a:t>1.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1 KH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dạy</a:t>
            </a:r>
            <a:r>
              <a:rPr lang="en-US" dirty="0"/>
              <a:t> </a:t>
            </a:r>
            <a:r>
              <a:rPr lang="en-US" dirty="0" err="1"/>
              <a:t>dành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HS KTTT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hoà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file: 01.KHBD+tenHV</a:t>
            </a:r>
          </a:p>
          <a:p>
            <a:pPr marL="0" indent="0">
              <a:buNone/>
            </a:pPr>
            <a:r>
              <a:rPr lang="en-US" dirty="0">
                <a:highlight>
                  <a:srgbClr val="FFFF00"/>
                </a:highlight>
              </a:rPr>
              <a:t>	</a:t>
            </a:r>
            <a:r>
              <a:rPr lang="en-US" dirty="0" err="1">
                <a:highlight>
                  <a:srgbClr val="FFFF00"/>
                </a:highlight>
              </a:rPr>
              <a:t>Ví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dụ</a:t>
            </a:r>
            <a:r>
              <a:rPr lang="en-US" dirty="0">
                <a:highlight>
                  <a:srgbClr val="FFFF00"/>
                </a:highlight>
              </a:rPr>
              <a:t>: 01.KHBD </a:t>
            </a:r>
            <a:r>
              <a:rPr lang="en-US" dirty="0" err="1">
                <a:highlight>
                  <a:srgbClr val="FFFF00"/>
                </a:highlight>
              </a:rPr>
              <a:t>NgThanh</a:t>
            </a:r>
            <a:r>
              <a:rPr lang="en-US" dirty="0">
                <a:highlight>
                  <a:srgbClr val="FFFF00"/>
                </a:highlight>
              </a:rPr>
              <a:t> Hien</a:t>
            </a:r>
          </a:p>
          <a:p>
            <a:pPr marL="0" indent="0" algn="just">
              <a:buNone/>
            </a:pPr>
            <a:r>
              <a:rPr lang="en-US" dirty="0">
                <a:highlight>
                  <a:srgbClr val="FFFF00"/>
                </a:highlight>
              </a:rPr>
              <a:t>3. </a:t>
            </a:r>
            <a:r>
              <a:rPr lang="en-US" dirty="0" err="1">
                <a:highlight>
                  <a:srgbClr val="FFFF00"/>
                </a:highlight>
              </a:rPr>
              <a:t>Mỗi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địa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phương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lập</a:t>
            </a:r>
            <a:r>
              <a:rPr lang="en-US" dirty="0">
                <a:highlight>
                  <a:srgbClr val="FFFF00"/>
                </a:highlight>
              </a:rPr>
              <a:t> 1 folder </a:t>
            </a:r>
            <a:r>
              <a:rPr lang="en-US" dirty="0" err="1">
                <a:highlight>
                  <a:srgbClr val="FFFF00"/>
                </a:highlight>
              </a:rPr>
              <a:t>theo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tên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địa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phương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Thực hành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22DEA4-3F0B-2395-AB41-DB3AA69FC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0" y="2438400"/>
            <a:ext cx="3177815" cy="486198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Mô hình nhận thức của Bloom"/>
          <p:cNvSpPr txBox="1">
            <a:spLocks noGrp="1"/>
          </p:cNvSpPr>
          <p:nvPr>
            <p:ph type="body" idx="1"/>
          </p:nvPr>
        </p:nvSpPr>
        <p:spPr>
          <a:xfrm>
            <a:off x="994410" y="718185"/>
            <a:ext cx="7357110" cy="5224780"/>
          </a:xfrm>
          <a:prstGeom prst="rect">
            <a:avLst/>
          </a:prstGeom>
        </p:spPr>
        <p:txBody>
          <a:bodyPr>
            <a:normAutofit/>
          </a:bodyPr>
          <a:lstStyle>
            <a:lvl1pPr marL="280670" indent="-280670" algn="just">
              <a:spcBef>
                <a:spcPts val="600"/>
              </a:spcBef>
              <a:buFontTx/>
              <a:defRPr sz="2800">
                <a:solidFill>
                  <a:srgbClr val="0033CC"/>
                </a:solidFill>
                <a:uFill>
                  <a:solidFill>
                    <a:srgbClr val="0033CC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algn="ctr"/>
            <a:r>
              <a:rPr b="1" dirty="0" err="1">
                <a:solidFill>
                  <a:schemeClr val="accent2">
                    <a:lumMod val="75000"/>
                  </a:schemeClr>
                </a:solidFill>
              </a:rPr>
              <a:t>Mô</a:t>
            </a:r>
            <a:r>
              <a:rPr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b="1" dirty="0" err="1">
                <a:solidFill>
                  <a:schemeClr val="accent2">
                    <a:lumMod val="75000"/>
                  </a:schemeClr>
                </a:solidFill>
              </a:rPr>
              <a:t>hình</a:t>
            </a:r>
            <a:r>
              <a:rPr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b="1" dirty="0" err="1">
                <a:solidFill>
                  <a:schemeClr val="accent2">
                    <a:lumMod val="75000"/>
                  </a:schemeClr>
                </a:solidFill>
              </a:rPr>
              <a:t>nhận</a:t>
            </a:r>
            <a:r>
              <a:rPr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b="1" dirty="0" err="1">
                <a:solidFill>
                  <a:schemeClr val="accent2">
                    <a:lumMod val="75000"/>
                  </a:schemeClr>
                </a:solidFill>
              </a:rPr>
              <a:t>thức</a:t>
            </a:r>
            <a:r>
              <a:rPr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b="1" dirty="0" err="1">
                <a:solidFill>
                  <a:schemeClr val="accent2">
                    <a:lumMod val="75000"/>
                  </a:schemeClr>
                </a:solidFill>
              </a:rPr>
              <a:t>của</a:t>
            </a:r>
            <a:r>
              <a:rPr b="1" dirty="0">
                <a:solidFill>
                  <a:schemeClr val="accent2">
                    <a:lumMod val="75000"/>
                  </a:schemeClr>
                </a:solidFill>
              </a:rPr>
              <a:t> Bloom</a:t>
            </a:r>
          </a:p>
        </p:txBody>
      </p:sp>
      <p:pic>
        <p:nvPicPr>
          <p:cNvPr id="10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" y="1524000"/>
            <a:ext cx="8745855" cy="500634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Ví dụ: Điều chỉnh nhiệm vụ dựa trên cơ sở mô hình nhận thức của Bloom."/>
          <p:cNvSpPr txBox="1"/>
          <p:nvPr/>
        </p:nvSpPr>
        <p:spPr>
          <a:xfrm>
            <a:off x="1524000" y="152400"/>
            <a:ext cx="6818630" cy="134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305435" indent="-305435" algn="ctr" defTabSz="814070">
              <a:defRPr sz="2600">
                <a:solidFill>
                  <a:schemeClr val="tx1"/>
                </a:solidFill>
                <a:uFill>
                  <a:solidFill>
                    <a:srgbClr val="0033CC"/>
                  </a:solidFill>
                </a:uFill>
                <a:latin typeface="+mj-lt"/>
                <a:cs typeface="Arial" panose="020B060402020202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sz="3200" b="1" dirty="0" err="1">
                <a:solidFill>
                  <a:schemeClr val="accent2">
                    <a:lumMod val="75000"/>
                  </a:schemeClr>
                </a:solidFill>
              </a:rPr>
              <a:t>Ví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sz="3200" b="1" dirty="0" err="1">
                <a:solidFill>
                  <a:schemeClr val="accent2">
                    <a:lumMod val="75000"/>
                  </a:schemeClr>
                </a:solidFill>
              </a:rPr>
              <a:t>dụ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sz="3200" b="1" dirty="0" err="1">
                <a:solidFill>
                  <a:schemeClr val="accent2">
                    <a:lumMod val="75000"/>
                  </a:schemeClr>
                </a:solidFill>
              </a:rPr>
              <a:t>Điều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sz="3200" b="1" dirty="0" err="1">
                <a:solidFill>
                  <a:schemeClr val="accent2">
                    <a:lumMod val="75000"/>
                  </a:schemeClr>
                </a:solidFill>
              </a:rPr>
              <a:t>chỉnh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</a:rPr>
              <a:t>mục tiêu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sz="3200" b="1" dirty="0" err="1">
                <a:solidFill>
                  <a:schemeClr val="accent2">
                    <a:lumMod val="75000"/>
                  </a:schemeClr>
                </a:solidFill>
              </a:rPr>
              <a:t>dựa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sz="3200" b="1" dirty="0" err="1">
                <a:solidFill>
                  <a:schemeClr val="accent2">
                    <a:lumMod val="75000"/>
                  </a:schemeClr>
                </a:solidFill>
              </a:rPr>
              <a:t>trên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r>
              <a:rPr sz="3200" b="1" dirty="0" err="1">
                <a:solidFill>
                  <a:schemeClr val="accent2">
                    <a:lumMod val="75000"/>
                  </a:schemeClr>
                </a:solidFill>
              </a:rPr>
              <a:t>mô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sz="3200" b="1" dirty="0" err="1">
                <a:solidFill>
                  <a:schemeClr val="accent2">
                    <a:lumMod val="75000"/>
                  </a:schemeClr>
                </a:solidFill>
              </a:rPr>
              <a:t>hình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sz="3200" b="1" dirty="0" err="1">
                <a:solidFill>
                  <a:schemeClr val="accent2">
                    <a:lumMod val="75000"/>
                  </a:schemeClr>
                </a:solidFill>
              </a:rPr>
              <a:t>nhận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sz="3200" b="1" dirty="0" err="1">
                <a:solidFill>
                  <a:schemeClr val="accent2">
                    <a:lumMod val="75000"/>
                  </a:schemeClr>
                </a:solidFill>
              </a:rPr>
              <a:t>thức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sz="3200" b="1" dirty="0" err="1">
                <a:solidFill>
                  <a:schemeClr val="accent2">
                    <a:lumMod val="75000"/>
                  </a:schemeClr>
                </a:solidFill>
              </a:rPr>
              <a:t>của</a:t>
            </a:r>
            <a:r>
              <a:rPr sz="3200" b="1" dirty="0">
                <a:solidFill>
                  <a:schemeClr val="accent2">
                    <a:lumMod val="75000"/>
                  </a:schemeClr>
                </a:solidFill>
              </a:rPr>
              <a:t> Bloom</a:t>
            </a:r>
          </a:p>
        </p:txBody>
      </p:sp>
      <p:pic>
        <p:nvPicPr>
          <p:cNvPr id="54" name="Image" descr="Image"/>
          <p:cNvPicPr>
            <a:picLocks noChangeAspect="1"/>
          </p:cNvPicPr>
          <p:nvPr/>
        </p:nvPicPr>
        <p:blipFill>
          <a:blip r:embed="rId2"/>
          <a:srcRect l="1231" t="7721"/>
          <a:stretch>
            <a:fillRect/>
          </a:stretch>
        </p:blipFill>
        <p:spPr>
          <a:xfrm>
            <a:off x="45681" y="1905000"/>
            <a:ext cx="9098319" cy="481965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</TotalTime>
  <Words>948</Words>
  <Application>Microsoft Office PowerPoint</Application>
  <PresentationFormat>On-screen Show (4:3)</PresentationFormat>
  <Paragraphs>135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Yu Mincho</vt:lpstr>
      <vt:lpstr>Arial</vt:lpstr>
      <vt:lpstr>Calibri</vt:lpstr>
      <vt:lpstr>Candara</vt:lpstr>
      <vt:lpstr>Symbol</vt:lpstr>
      <vt:lpstr>Tahoma</vt:lpstr>
      <vt:lpstr>Times New Roman</vt:lpstr>
      <vt:lpstr>Wingdings</vt:lpstr>
      <vt:lpstr>Waveform</vt:lpstr>
      <vt:lpstr>PowerPoint Presentation</vt:lpstr>
      <vt:lpstr>NỘI DUNG </vt:lpstr>
      <vt:lpstr>MỤC TIÊU</vt:lpstr>
      <vt:lpstr>NỘI DUNG 4</vt:lpstr>
      <vt:lpstr>2.2. HỖ TRỢ CÁC MÔN HỌC THEO  CT GDPT 2018 CHO HS KTTT</vt:lpstr>
      <vt:lpstr>Minh họa</vt:lpstr>
      <vt:lpstr>Thực hành</vt:lpstr>
      <vt:lpstr>PowerPoint Presentation</vt:lpstr>
      <vt:lpstr>PowerPoint Presentation</vt:lpstr>
      <vt:lpstr>Hướng dẫn viết mục tiêu SMART  trong KH DẠY</vt:lpstr>
      <vt:lpstr>Hành động/ hành vi</vt:lpstr>
      <vt:lpstr>Tiêu chí</vt:lpstr>
      <vt:lpstr>Hoàn cảnh</vt:lpstr>
      <vt:lpstr>Học viên báo cáo kết quả</vt:lpstr>
      <vt:lpstr>NỘI DUNG 5</vt:lpstr>
      <vt:lpstr>Xây dựng Kế hoạch giáo dục cá nhân cho HS KTTT</vt:lpstr>
      <vt:lpstr>Xây dựng Kế hoạch giáo dục cá nhân cho HS KTTT</vt:lpstr>
      <vt:lpstr>Viết mục tiêu trong KHGDCN</vt:lpstr>
      <vt:lpstr>Minh họa</vt:lpstr>
      <vt:lpstr>Thực hành</vt:lpstr>
      <vt:lpstr>Học viên báo cáo kết quả</vt:lpstr>
      <vt:lpstr>YÊU CẦU NỘP SẢN PHẨM</vt:lpstr>
      <vt:lpstr>Khảo sát sau tập huấn</vt:lpstr>
      <vt:lpstr>Cám ơn sự chú ý theo dõi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GIÁO DỤC TRẺ KHIẾM THÍNH</dc:title>
  <dc:creator>Thiep</dc:creator>
  <cp:lastModifiedBy>Administrator</cp:lastModifiedBy>
  <cp:revision>101</cp:revision>
  <dcterms:created xsi:type="dcterms:W3CDTF">2012-04-16T22:41:00Z</dcterms:created>
  <dcterms:modified xsi:type="dcterms:W3CDTF">2023-08-14T03:37:44Z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6FACF66E8E6F44D699CC080D1EA668CA</vt:lpwstr>
  </property>
  <property fmtid="{D5CDD505-2E9C-101B-9397-08002B2CF9AE}" pid="3" name="KSOProductBuildVer">
    <vt:lpwstr>1033-11.2.0.11440</vt:lpwstr>
  </property>
</Properties>
</file>